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1"/>
  </p:notesMasterIdLst>
  <p:handoutMasterIdLst>
    <p:handoutMasterId r:id="rId42"/>
  </p:handout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  <p:sldId id="264" r:id="rId10"/>
    <p:sldId id="265" r:id="rId11"/>
    <p:sldId id="267" r:id="rId12"/>
    <p:sldId id="268" r:id="rId13"/>
    <p:sldId id="266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6" r:id="rId31"/>
    <p:sldId id="293" r:id="rId32"/>
    <p:sldId id="285" r:id="rId33"/>
    <p:sldId id="287" r:id="rId34"/>
    <p:sldId id="288" r:id="rId35"/>
    <p:sldId id="289" r:id="rId36"/>
    <p:sldId id="290" r:id="rId37"/>
    <p:sldId id="291" r:id="rId38"/>
    <p:sldId id="294" r:id="rId39"/>
    <p:sldId id="292" r:id="rId4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1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43C99728-034D-4E6A-A29D-15AF390855B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7E60B15-CDF8-49AD-92F4-85605A160DE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F18B94-21D7-4451-AE99-55102E2C63B3}" type="datetimeFigureOut">
              <a:rPr lang="fr-FR" smtClean="0"/>
              <a:t>22/03/2021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7B9403B-A6A6-4FBF-B661-062ACF673C4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3719B37-5EF0-455D-9BA6-71B2FFE6A5B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AC17C4-93E7-40AE-B546-34ED15043D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842955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F26D85-E0C6-4D7A-A39D-D31783832FF0}" type="datetimeFigureOut">
              <a:rPr lang="fr-FR" smtClean="0"/>
              <a:t>22/03/2021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0A2B09-2C9A-4AB4-A119-0BB38DFE6D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70066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F4478-595C-4DC3-AFC2-181491EC551D}" type="datetime1">
              <a:rPr lang="fr-FR" smtClean="0"/>
              <a:t>22/03/2021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D440-A5EF-4A91-B7A9-73F95A10D06D}" type="slidenum">
              <a:rPr lang="fr-FR" smtClean="0"/>
              <a:t>‹N°›</a:t>
            </a:fld>
            <a:endParaRPr lang="fr-FR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3308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F0200-1517-4027-971C-11A300C01EC0}" type="datetime1">
              <a:rPr lang="fr-FR" smtClean="0"/>
              <a:t>22/03/2021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D440-A5EF-4A91-B7A9-73F95A10D0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362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F53CE-5C53-462A-B0EE-886E016325CF}" type="datetime1">
              <a:rPr lang="fr-FR" smtClean="0"/>
              <a:t>22/03/2021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D440-A5EF-4A91-B7A9-73F95A10D0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8963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5C0EA-205C-4339-91A1-4CA87F606DB6}" type="datetime1">
              <a:rPr lang="fr-FR" smtClean="0"/>
              <a:t>22/03/2021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D440-A5EF-4A91-B7A9-73F95A10D06D}" type="slidenum">
              <a:rPr lang="fr-FR" smtClean="0"/>
              <a:t>‹N°›</a:t>
            </a:fld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282033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61097-9A00-43F2-8C9E-8F175AA4B5C0}" type="datetime1">
              <a:rPr lang="fr-FR" smtClean="0"/>
              <a:t>22/03/2021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D440-A5EF-4A91-B7A9-73F95A10D0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10182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48004-F987-42D4-B65D-3EE5FF15BFC8}" type="datetime1">
              <a:rPr lang="fr-FR" smtClean="0"/>
              <a:t>22/03/2021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D440-A5EF-4A91-B7A9-73F95A10D06D}" type="slidenum">
              <a:rPr lang="fr-FR" smtClean="0"/>
              <a:t>‹N°›</a:t>
            </a:fld>
            <a:endParaRPr lang="fr-FR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511173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BB937-487D-453C-9BAC-91AAD5BDAD40}" type="datetime1">
              <a:rPr lang="fr-FR" smtClean="0"/>
              <a:t>22/03/2021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D440-A5EF-4A91-B7A9-73F95A10D0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50191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DBD07-C711-4263-9702-4AD0E0A1DCE9}" type="datetime1">
              <a:rPr lang="fr-FR" smtClean="0"/>
              <a:t>22/03/2021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D440-A5EF-4A91-B7A9-73F95A10D0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29362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50FA0-C492-4753-9B9E-DDCF62083B0E}" type="datetime1">
              <a:rPr lang="fr-FR" smtClean="0"/>
              <a:t>22/03/2021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D440-A5EF-4A91-B7A9-73F95A10D0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8405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BCF50-8B44-49A3-8267-CC0FB1584B3D}" type="datetime1">
              <a:rPr lang="fr-FR" smtClean="0"/>
              <a:t>22/03/2021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D440-A5EF-4A91-B7A9-73F95A10D0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4554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8681-5322-4107-B848-DF14C74CDE18}" type="datetime1">
              <a:rPr lang="fr-FR" smtClean="0"/>
              <a:t>22/03/2021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D440-A5EF-4A91-B7A9-73F95A10D0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4313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E7025-4433-4EF2-802D-E4C81609AFF3}" type="datetime1">
              <a:rPr lang="fr-FR" smtClean="0"/>
              <a:t>22/03/2021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D440-A5EF-4A91-B7A9-73F95A10D0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011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382F9-3E8C-44A8-AB17-37FB7B24A75C}" type="datetime1">
              <a:rPr lang="fr-FR" smtClean="0"/>
              <a:t>22/03/2021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D440-A5EF-4A91-B7A9-73F95A10D0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1357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2236F-7A7F-4E01-B905-A8D6CADB3106}" type="datetime1">
              <a:rPr lang="fr-FR" smtClean="0"/>
              <a:t>22/03/2021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D440-A5EF-4A91-B7A9-73F95A10D0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2369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F194B-B9FD-4BDB-AC02-CF71DA04D5E3}" type="datetime1">
              <a:rPr lang="fr-FR" smtClean="0"/>
              <a:t>22/03/2021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D440-A5EF-4A91-B7A9-73F95A10D0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2531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B7E97-D899-410E-83A3-299E3909D592}" type="datetime1">
              <a:rPr lang="fr-FR" smtClean="0"/>
              <a:t>22/03/2021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D440-A5EF-4A91-B7A9-73F95A10D0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3664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F6423-B2AE-4814-8F18-99389F5A71DC}" type="datetime1">
              <a:rPr lang="fr-FR" smtClean="0"/>
              <a:t>22/03/2021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D440-A5EF-4A91-B7A9-73F95A10D0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7295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3A5D146-93B6-43FD-BBA1-D0092CB01BE3}" type="datetime1">
              <a:rPr lang="fr-FR" smtClean="0"/>
              <a:t>22/03/2021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21CD440-A5EF-4A91-B7A9-73F95A10D0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33095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file:///G:\Download\Projet%20Tut&#233;ur&#233;%20-%20Groupe%201\Projet%20Tut&#233;ur&#233;%20-%20Groupe%201\Screens\Machines%20Physiques\Ctl_domaine\DIsable%20UAC%20-%20BITDEFENDER.htm" TargetMode="External"/><Relationship Id="rId2" Type="http://schemas.openxmlformats.org/officeDocument/2006/relationships/hyperlink" Target="file:///G:\Download\Projet%20Tut&#233;ur&#233;%20-%20Groupe%201\Projet%20Tut&#233;ur&#233;%20-%20Groupe%201\Screens\Machines%20Physiques\Ctl_domaine\Proxy_crt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BD00D47-B924-4FEF-ADE6-205E447C10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4212" y="1937029"/>
            <a:ext cx="8001000" cy="2971801"/>
          </a:xfrm>
        </p:spPr>
        <p:txBody>
          <a:bodyPr>
            <a:normAutofit fontScale="90000"/>
          </a:bodyPr>
          <a:lstStyle/>
          <a:p>
            <a:r>
              <a:rPr lang="fr-FR" u="sng" dirty="0"/>
              <a:t>Projet Tuteuré</a:t>
            </a:r>
            <a:br>
              <a:rPr lang="fr-FR" dirty="0"/>
            </a:br>
            <a:br>
              <a:rPr lang="fr-FR" dirty="0"/>
            </a:br>
            <a:r>
              <a:rPr lang="fr-FR" u="sng" dirty="0"/>
              <a:t>MAIRIE DE SIGNES</a:t>
            </a:r>
            <a:br>
              <a:rPr lang="fr-FR" dirty="0"/>
            </a:b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FFB49ECF-9C89-44BA-96CA-A7252E09A2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4212" y="5243332"/>
            <a:ext cx="6400800" cy="547868"/>
          </a:xfrm>
        </p:spPr>
        <p:txBody>
          <a:bodyPr/>
          <a:lstStyle/>
          <a:p>
            <a:r>
              <a:rPr lang="fr-FR" dirty="0">
                <a:solidFill>
                  <a:schemeClr val="tx1"/>
                </a:solidFill>
              </a:rPr>
              <a:t>LP Réseaux ASR – 2020/2021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EA0A4259-8C1E-4921-B66A-ABD549316DA5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876" y="499532"/>
            <a:ext cx="3778885" cy="1102995"/>
          </a:xfrm>
          <a:prstGeom prst="rect">
            <a:avLst/>
          </a:prstGeom>
        </p:spPr>
      </p:pic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0B036CC-2BA9-4E4C-8ECD-4DA1DC825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D440-A5EF-4A91-B7A9-73F95A10D06D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998008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9FAD13F-5304-4816-A4DD-44E6CFF8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D440-A5EF-4A91-B7A9-73F95A10D06D}" type="slidenum">
              <a:rPr lang="fr-FR" smtClean="0"/>
              <a:t>10</a:t>
            </a:fld>
            <a:endParaRPr lang="fr-FR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64C7BCB1-F958-44C3-B2E5-69712900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520995"/>
            <a:ext cx="8534400" cy="778736"/>
          </a:xfrm>
        </p:spPr>
        <p:txBody>
          <a:bodyPr>
            <a:normAutofit/>
          </a:bodyPr>
          <a:lstStyle/>
          <a:p>
            <a:r>
              <a:rPr lang="fr-FR" u="sng" dirty="0"/>
              <a:t>Déploiement Du pare-feu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AA566000-1E79-47CD-8820-3EFD39A98741}"/>
              </a:ext>
            </a:extLst>
          </p:cNvPr>
          <p:cNvSpPr txBox="1">
            <a:spLocks/>
          </p:cNvSpPr>
          <p:nvPr/>
        </p:nvSpPr>
        <p:spPr>
          <a:xfrm>
            <a:off x="1255712" y="1299731"/>
            <a:ext cx="8534400" cy="77873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2400" u="sng" dirty="0"/>
              <a:t>FILTRAGE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F3BF5F52-3971-4C02-89E5-CD62E270986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2099" y="1689099"/>
            <a:ext cx="5153025" cy="26828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17D8E2AC-D97A-4DE9-AA83-5249AD893276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240"/>
          <a:stretch/>
        </p:blipFill>
        <p:spPr bwMode="auto">
          <a:xfrm>
            <a:off x="606424" y="2080957"/>
            <a:ext cx="5749925" cy="43218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875996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9FAD13F-5304-4816-A4DD-44E6CFF8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D440-A5EF-4A91-B7A9-73F95A10D06D}" type="slidenum">
              <a:rPr lang="fr-FR" smtClean="0"/>
              <a:t>11</a:t>
            </a:fld>
            <a:endParaRPr lang="fr-FR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64C7BCB1-F958-44C3-B2E5-69712900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520995"/>
            <a:ext cx="8534400" cy="778736"/>
          </a:xfrm>
        </p:spPr>
        <p:txBody>
          <a:bodyPr>
            <a:normAutofit/>
          </a:bodyPr>
          <a:lstStyle/>
          <a:p>
            <a:r>
              <a:rPr lang="fr-FR" u="sng" dirty="0"/>
              <a:t>Déploiement Du pare-feu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AA566000-1E79-47CD-8820-3EFD39A98741}"/>
              </a:ext>
            </a:extLst>
          </p:cNvPr>
          <p:cNvSpPr txBox="1">
            <a:spLocks/>
          </p:cNvSpPr>
          <p:nvPr/>
        </p:nvSpPr>
        <p:spPr>
          <a:xfrm>
            <a:off x="1255712" y="1299731"/>
            <a:ext cx="8534400" cy="77873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2400" u="sng" dirty="0"/>
              <a:t>PROXY VIA SQUID et SQUIDGUARD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A8F1EB0-B454-457B-AFFA-88138F8B772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2" y="2174580"/>
            <a:ext cx="5753100" cy="41624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CCC88C26-1E67-4235-B590-7B762D6C4C04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8068" y="2094630"/>
            <a:ext cx="5753100" cy="33432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003902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9FAD13F-5304-4816-A4DD-44E6CFF8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D440-A5EF-4A91-B7A9-73F95A10D06D}" type="slidenum">
              <a:rPr lang="fr-FR" smtClean="0"/>
              <a:t>12</a:t>
            </a:fld>
            <a:endParaRPr lang="fr-FR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64C7BCB1-F958-44C3-B2E5-69712900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520995"/>
            <a:ext cx="8534400" cy="778736"/>
          </a:xfrm>
        </p:spPr>
        <p:txBody>
          <a:bodyPr>
            <a:normAutofit/>
          </a:bodyPr>
          <a:lstStyle/>
          <a:p>
            <a:r>
              <a:rPr lang="fr-FR" u="sng" dirty="0"/>
              <a:t>Déploiement Du pare-feu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AA566000-1E79-47CD-8820-3EFD39A98741}"/>
              </a:ext>
            </a:extLst>
          </p:cNvPr>
          <p:cNvSpPr txBox="1">
            <a:spLocks/>
          </p:cNvSpPr>
          <p:nvPr/>
        </p:nvSpPr>
        <p:spPr>
          <a:xfrm>
            <a:off x="1255712" y="1299731"/>
            <a:ext cx="8534400" cy="77873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2400" u="sng" dirty="0"/>
              <a:t>PROXY VIA SQUID et SQUIDGUARD 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3BE3D4B2-8AE0-4225-9078-A9FDDDD9848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2345" y="2075081"/>
            <a:ext cx="5753100" cy="14859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7054FFEE-8898-4625-AB32-71424022FFF1}"/>
              </a:ext>
            </a:extLst>
          </p:cNvPr>
          <p:cNvSpPr txBox="1"/>
          <p:nvPr/>
        </p:nvSpPr>
        <p:spPr>
          <a:xfrm>
            <a:off x="914400" y="2171700"/>
            <a:ext cx="45605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Utilisation d’une liste noire mise a disposition par l’Université de Toulouse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794352AC-7034-4CF2-8DAA-F506082C48EE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57" t="29870" r="17" b="17429"/>
          <a:stretch/>
        </p:blipFill>
        <p:spPr bwMode="auto">
          <a:xfrm>
            <a:off x="684212" y="3725786"/>
            <a:ext cx="5564188" cy="26112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 cmpd="sng" algn="ctr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  <a:extLst>
              <a:ext uri="{C807C97D-BFC1-408E-A445-0C87EB9F89A2}">
                <ask:lineSketchStyleProps xmlns:ask="http://schemas.microsoft.com/office/drawing/2018/sketchyshapes" sd="0">
                  <a:custGeom>
                    <a:avLst/>
                    <a:gdLst/>
                    <a:ahLst/>
                    <a:cxnLst/>
                    <a:rect l="0" t="0" r="0" b="0"/>
                    <a:pathLst/>
                  </a:custGeom>
                  <ask:type/>
                </ask:lineSketchStyleProps>
              </a:ext>
            </a:extLst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872741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9FAD13F-5304-4816-A4DD-44E6CFF8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D440-A5EF-4A91-B7A9-73F95A10D06D}" type="slidenum">
              <a:rPr lang="fr-FR" smtClean="0"/>
              <a:t>13</a:t>
            </a:fld>
            <a:endParaRPr lang="fr-FR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64C7BCB1-F958-44C3-B2E5-69712900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520995"/>
            <a:ext cx="8534400" cy="778736"/>
          </a:xfrm>
        </p:spPr>
        <p:txBody>
          <a:bodyPr>
            <a:normAutofit/>
          </a:bodyPr>
          <a:lstStyle/>
          <a:p>
            <a:r>
              <a:rPr lang="fr-FR" u="sng" dirty="0"/>
              <a:t>Déploiement Du pare-feu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AA566000-1E79-47CD-8820-3EFD39A98741}"/>
              </a:ext>
            </a:extLst>
          </p:cNvPr>
          <p:cNvSpPr txBox="1">
            <a:spLocks/>
          </p:cNvSpPr>
          <p:nvPr/>
        </p:nvSpPr>
        <p:spPr>
          <a:xfrm>
            <a:off x="1255712" y="1299731"/>
            <a:ext cx="8534400" cy="77873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2400" u="sng" dirty="0"/>
              <a:t>PROXY VIA SQUID et SQUIDGUARD 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5D569E28-132D-4C6D-B210-FA3DCF1F1D27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825" b="-1"/>
          <a:stretch/>
        </p:blipFill>
        <p:spPr bwMode="auto">
          <a:xfrm>
            <a:off x="425512" y="2605719"/>
            <a:ext cx="5755640" cy="9836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 cmpd="sng" algn="ctr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  <a:extLst>
              <a:ext uri="{C807C97D-BFC1-408E-A445-0C87EB9F89A2}">
                <ask:lineSketchStyleProps xmlns:ask="http://schemas.microsoft.com/office/drawing/2018/sketchyshapes" sd="0">
                  <a:custGeom>
                    <a:avLst/>
                    <a:gdLst/>
                    <a:ahLst/>
                    <a:cxnLst/>
                    <a:rect l="0" t="0" r="0" b="0"/>
                    <a:pathLst/>
                  </a:custGeom>
                  <ask:type/>
                </ask:lineSketchStyleProps>
              </a:ext>
            </a:extLst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3E964275-25ED-4AFB-ACEB-EE409226DE12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072" y="3886081"/>
            <a:ext cx="5176520" cy="2305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DA4F482F-EEC6-4C5E-986E-FB232B6CF01F}"/>
              </a:ext>
            </a:extLst>
          </p:cNvPr>
          <p:cNvSpPr txBox="1"/>
          <p:nvPr/>
        </p:nvSpPr>
        <p:spPr>
          <a:xfrm>
            <a:off x="6874997" y="2774360"/>
            <a:ext cx="36201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Configuration automatique des clients proxy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4E38CD83-8295-441C-BA37-637CF8306FD3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0493" y="4667694"/>
            <a:ext cx="5903663" cy="12457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F6C70226-D92C-43E3-8316-235CBEE3BCED}"/>
              </a:ext>
            </a:extLst>
          </p:cNvPr>
          <p:cNvSpPr txBox="1"/>
          <p:nvPr/>
        </p:nvSpPr>
        <p:spPr>
          <a:xfrm>
            <a:off x="425512" y="5099733"/>
            <a:ext cx="36201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Forçage de l’utilisation de la fonctionnalité  « </a:t>
            </a:r>
            <a:r>
              <a:rPr lang="fr-FR" dirty="0" err="1"/>
              <a:t>SafeSearch</a:t>
            </a:r>
            <a:r>
              <a:rPr lang="fr-FR" dirty="0"/>
              <a:t> » </a:t>
            </a:r>
          </a:p>
        </p:txBody>
      </p:sp>
    </p:spTree>
    <p:extLst>
      <p:ext uri="{BB962C8B-B14F-4D97-AF65-F5344CB8AC3E}">
        <p14:creationId xmlns:p14="http://schemas.microsoft.com/office/powerpoint/2010/main" val="32098107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9FAD13F-5304-4816-A4DD-44E6CFF8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D440-A5EF-4A91-B7A9-73F95A10D06D}" type="slidenum">
              <a:rPr lang="fr-FR" smtClean="0"/>
              <a:t>14</a:t>
            </a:fld>
            <a:endParaRPr lang="fr-FR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64C7BCB1-F958-44C3-B2E5-69712900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520995"/>
            <a:ext cx="8534400" cy="778736"/>
          </a:xfrm>
        </p:spPr>
        <p:txBody>
          <a:bodyPr>
            <a:normAutofit/>
          </a:bodyPr>
          <a:lstStyle/>
          <a:p>
            <a:r>
              <a:rPr lang="fr-FR" u="sng" dirty="0"/>
              <a:t>Déploiement Du pare-feu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AA566000-1E79-47CD-8820-3EFD39A98741}"/>
              </a:ext>
            </a:extLst>
          </p:cNvPr>
          <p:cNvSpPr txBox="1">
            <a:spLocks/>
          </p:cNvSpPr>
          <p:nvPr/>
        </p:nvSpPr>
        <p:spPr>
          <a:xfrm>
            <a:off x="1255712" y="1299731"/>
            <a:ext cx="8534400" cy="77873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2400" u="sng" dirty="0"/>
              <a:t>Accès distant 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EDDB3F-DB06-4747-95CF-D26A6369776C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078467"/>
            <a:ext cx="5753100" cy="2952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63180E2D-1FE9-4221-8918-FA145970FE59}"/>
              </a:ext>
            </a:extLst>
          </p:cNvPr>
          <p:cNvSpPr txBox="1"/>
          <p:nvPr/>
        </p:nvSpPr>
        <p:spPr>
          <a:xfrm>
            <a:off x="684212" y="2228562"/>
            <a:ext cx="50482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Utilisation d’</a:t>
            </a:r>
            <a:r>
              <a:rPr lang="fr-FR" dirty="0" err="1"/>
              <a:t>OpenVPN</a:t>
            </a:r>
            <a:r>
              <a:rPr lang="fr-FR" dirty="0"/>
              <a:t> sécurisé par SSL/TLS en plus de l’authentification AD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52B69DD8-39AB-4726-94EE-FD32574C39A5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96" y="3330464"/>
            <a:ext cx="5753735" cy="14490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C05987DD-0E66-43A1-98F0-B253B3F053D6}"/>
              </a:ext>
            </a:extLst>
          </p:cNvPr>
          <p:cNvSpPr txBox="1"/>
          <p:nvPr/>
        </p:nvSpPr>
        <p:spPr>
          <a:xfrm>
            <a:off x="684212" y="5050492"/>
            <a:ext cx="50482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Règle de pare-feu à ajouter pour le trafic VPN entrant.</a:t>
            </a:r>
          </a:p>
        </p:txBody>
      </p:sp>
    </p:spTree>
    <p:extLst>
      <p:ext uri="{BB962C8B-B14F-4D97-AF65-F5344CB8AC3E}">
        <p14:creationId xmlns:p14="http://schemas.microsoft.com/office/powerpoint/2010/main" val="10119531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9FAD13F-5304-4816-A4DD-44E6CFF8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D440-A5EF-4A91-B7A9-73F95A10D06D}" type="slidenum">
              <a:rPr lang="fr-FR" smtClean="0"/>
              <a:t>15</a:t>
            </a:fld>
            <a:endParaRPr lang="fr-FR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64C7BCB1-F958-44C3-B2E5-69712900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520995"/>
            <a:ext cx="8534400" cy="778736"/>
          </a:xfrm>
        </p:spPr>
        <p:txBody>
          <a:bodyPr>
            <a:normAutofit/>
          </a:bodyPr>
          <a:lstStyle/>
          <a:p>
            <a:r>
              <a:rPr lang="fr-FR" u="sng" dirty="0"/>
              <a:t>Déploiement Du pare-feu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AA566000-1E79-47CD-8820-3EFD39A98741}"/>
              </a:ext>
            </a:extLst>
          </p:cNvPr>
          <p:cNvSpPr txBox="1">
            <a:spLocks/>
          </p:cNvSpPr>
          <p:nvPr/>
        </p:nvSpPr>
        <p:spPr>
          <a:xfrm>
            <a:off x="1255712" y="1299731"/>
            <a:ext cx="8534400" cy="77873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2400" u="sng" dirty="0"/>
              <a:t>Accès sans fils 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AF612D3D-F349-4B45-BDD7-1BC0C826A4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3860" y="1678416"/>
            <a:ext cx="6624740" cy="7787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25354866-4FAF-486D-9674-7D6C6057597E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9680" y="2855050"/>
            <a:ext cx="5753100" cy="13430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0EB87E96-6EE3-4B64-8E2B-FBFA8EE43984}"/>
              </a:ext>
            </a:extLst>
          </p:cNvPr>
          <p:cNvSpPr txBox="1"/>
          <p:nvPr/>
        </p:nvSpPr>
        <p:spPr>
          <a:xfrm>
            <a:off x="684212" y="2534037"/>
            <a:ext cx="4005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Interfaces sans fils reliées avec vlan adéquat.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9B803F52-861F-4CEE-BF1D-E19A7505D08A}"/>
              </a:ext>
            </a:extLst>
          </p:cNvPr>
          <p:cNvSpPr txBox="1"/>
          <p:nvPr/>
        </p:nvSpPr>
        <p:spPr>
          <a:xfrm>
            <a:off x="253627" y="4599625"/>
            <a:ext cx="105385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Wifi-</a:t>
            </a:r>
            <a:r>
              <a:rPr lang="fr-FR" dirty="0" err="1"/>
              <a:t>Users</a:t>
            </a:r>
            <a:r>
              <a:rPr lang="fr-FR" dirty="0"/>
              <a:t> : WPA2-EAP avec authentification RADIUS (WPA2 uniquement pour la maquette)</a:t>
            </a:r>
          </a:p>
          <a:p>
            <a:r>
              <a:rPr lang="fr-FR" dirty="0"/>
              <a:t>			Soumis au filtrage Utilisateurs</a:t>
            </a:r>
          </a:p>
          <a:p>
            <a:endParaRPr lang="fr-FR" dirty="0"/>
          </a:p>
          <a:p>
            <a:r>
              <a:rPr lang="fr-FR" dirty="0"/>
              <a:t>Wifi-Invités : Ouvert et soumis au filtrage Invités </a:t>
            </a:r>
          </a:p>
        </p:txBody>
      </p:sp>
    </p:spTree>
    <p:extLst>
      <p:ext uri="{BB962C8B-B14F-4D97-AF65-F5344CB8AC3E}">
        <p14:creationId xmlns:p14="http://schemas.microsoft.com/office/powerpoint/2010/main" val="36307056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9FAD13F-5304-4816-A4DD-44E6CFF8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D440-A5EF-4A91-B7A9-73F95A10D06D}" type="slidenum">
              <a:rPr lang="fr-FR" smtClean="0"/>
              <a:t>16</a:t>
            </a:fld>
            <a:endParaRPr lang="fr-FR" dirty="0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64C7BCB1-F958-44C3-B2E5-69712900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520995"/>
            <a:ext cx="6178501" cy="778736"/>
          </a:xfrm>
        </p:spPr>
        <p:txBody>
          <a:bodyPr>
            <a:normAutofit/>
          </a:bodyPr>
          <a:lstStyle/>
          <a:p>
            <a:r>
              <a:rPr lang="fr-FR" u="sng" dirty="0"/>
              <a:t>Déploiement des </a:t>
            </a:r>
            <a:r>
              <a:rPr lang="fr-FR" u="sng" dirty="0" err="1"/>
              <a:t>switchs</a:t>
            </a:r>
            <a:endParaRPr lang="fr-FR" u="sng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5E915A07-EBAC-4823-86BE-2BC5935C91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960" y="4756565"/>
            <a:ext cx="5385187" cy="16475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38B169A2-E71B-4311-B69F-597148754D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0528" y="3429000"/>
            <a:ext cx="5385187" cy="17843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142BF3DA-3FA2-4CED-8830-5E3E1BEE6C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0528" y="1425672"/>
            <a:ext cx="5385187" cy="15905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F434C8E-C4B2-40C8-895E-FA12E593D0B2}"/>
              </a:ext>
            </a:extLst>
          </p:cNvPr>
          <p:cNvSpPr/>
          <p:nvPr/>
        </p:nvSpPr>
        <p:spPr>
          <a:xfrm>
            <a:off x="684212" y="1493989"/>
            <a:ext cx="6096000" cy="264559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r-FR" dirty="0">
                <a:latin typeface="Century Gothic" panose="020B0502020202020204" pitchFamily="34" charset="0"/>
                <a:ea typeface="Century Gothic" panose="020B0502020202020204" pitchFamily="34" charset="0"/>
                <a:cs typeface="Times New Roman" panose="02020603050405020304" pitchFamily="18" charset="0"/>
              </a:rPr>
              <a:t>Configuration générique des </a:t>
            </a:r>
            <a:r>
              <a:rPr lang="fr-FR" dirty="0" err="1">
                <a:latin typeface="Century Gothic" panose="020B0502020202020204" pitchFamily="34" charset="0"/>
                <a:ea typeface="Century Gothic" panose="020B0502020202020204" pitchFamily="34" charset="0"/>
                <a:cs typeface="Times New Roman" panose="02020603050405020304" pitchFamily="18" charset="0"/>
              </a:rPr>
              <a:t>switchs</a:t>
            </a:r>
            <a:r>
              <a:rPr lang="fr-FR" dirty="0">
                <a:latin typeface="Century Gothic" panose="020B0502020202020204" pitchFamily="34" charset="0"/>
                <a:ea typeface="Century Gothic" panose="020B0502020202020204" pitchFamily="34" charset="0"/>
                <a:cs typeface="Times New Roman" panose="02020603050405020304" pitchFamily="18" charset="0"/>
              </a:rPr>
              <a:t>  :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fr-FR" dirty="0">
              <a:latin typeface="Century Gothic" panose="020B0502020202020204" pitchFamily="34" charset="0"/>
              <a:ea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Clr>
                <a:srgbClr val="000000"/>
              </a:buClr>
              <a:buFont typeface="Arial" panose="020B0604020202020204" pitchFamily="34" charset="0"/>
              <a:buChar char="-"/>
            </a:pPr>
            <a:r>
              <a:rPr lang="fr-FR" dirty="0">
                <a:latin typeface="Century Gothic" panose="020B0502020202020204" pitchFamily="34" charset="0"/>
                <a:ea typeface="Century Gothic" panose="020B0502020202020204" pitchFamily="34" charset="0"/>
                <a:cs typeface="Times New Roman" panose="02020603050405020304" pitchFamily="18" charset="0"/>
              </a:rPr>
              <a:t>Réinitialisation du commutateur</a:t>
            </a:r>
          </a:p>
          <a:p>
            <a:pPr marL="342900" lvl="0" indent="-342900" algn="just">
              <a:lnSpc>
                <a:spcPct val="107000"/>
              </a:lnSpc>
              <a:buClr>
                <a:srgbClr val="000000"/>
              </a:buClr>
              <a:buFont typeface="Arial" panose="020B0604020202020204" pitchFamily="34" charset="0"/>
              <a:buChar char="-"/>
            </a:pPr>
            <a:r>
              <a:rPr lang="fr-FR" dirty="0">
                <a:latin typeface="Century Gothic" panose="020B0502020202020204" pitchFamily="34" charset="0"/>
                <a:ea typeface="Century Gothic" panose="020B0502020202020204" pitchFamily="34" charset="0"/>
                <a:cs typeface="Times New Roman" panose="02020603050405020304" pitchFamily="18" charset="0"/>
              </a:rPr>
              <a:t>Configuration de l’adresse IP de management</a:t>
            </a:r>
          </a:p>
          <a:p>
            <a:pPr marL="342900" lvl="0" indent="-342900" algn="just">
              <a:lnSpc>
                <a:spcPct val="107000"/>
              </a:lnSpc>
              <a:buClr>
                <a:srgbClr val="000000"/>
              </a:buClr>
              <a:buFont typeface="Arial" panose="020B0604020202020204" pitchFamily="34" charset="0"/>
              <a:buChar char="-"/>
            </a:pPr>
            <a:r>
              <a:rPr lang="fr-FR" dirty="0">
                <a:latin typeface="Century Gothic" panose="020B0502020202020204" pitchFamily="34" charset="0"/>
                <a:ea typeface="Century Gothic" panose="020B0502020202020204" pitchFamily="34" charset="0"/>
                <a:cs typeface="Times New Roman" panose="02020603050405020304" pitchFamily="18" charset="0"/>
              </a:rPr>
              <a:t>Sécurisation des accès</a:t>
            </a:r>
          </a:p>
          <a:p>
            <a:pPr marL="342900" lvl="0" indent="-342900" algn="just">
              <a:lnSpc>
                <a:spcPct val="107000"/>
              </a:lnSpc>
              <a:buClr>
                <a:srgbClr val="000000"/>
              </a:buClr>
              <a:buFont typeface="Arial" panose="020B0604020202020204" pitchFamily="34" charset="0"/>
              <a:buChar char="-"/>
            </a:pPr>
            <a:r>
              <a:rPr lang="fr-FR" dirty="0">
                <a:latin typeface="Century Gothic" panose="020B0502020202020204" pitchFamily="34" charset="0"/>
                <a:ea typeface="Century Gothic" panose="020B0502020202020204" pitchFamily="34" charset="0"/>
                <a:cs typeface="Times New Roman" panose="02020603050405020304" pitchFamily="18" charset="0"/>
              </a:rPr>
              <a:t>Création de comptes administrateurs nominatifs</a:t>
            </a:r>
          </a:p>
          <a:p>
            <a:pPr marL="342900" lvl="0" indent="-342900" algn="just">
              <a:lnSpc>
                <a:spcPct val="107000"/>
              </a:lnSpc>
              <a:buClr>
                <a:srgbClr val="000000"/>
              </a:buClr>
              <a:buFont typeface="Arial" panose="020B0604020202020204" pitchFamily="34" charset="0"/>
              <a:buChar char="-"/>
            </a:pPr>
            <a:r>
              <a:rPr lang="fr-FR" dirty="0">
                <a:latin typeface="Century Gothic" panose="020B0502020202020204" pitchFamily="34" charset="0"/>
                <a:ea typeface="Century Gothic" panose="020B0502020202020204" pitchFamily="34" charset="0"/>
                <a:cs typeface="Times New Roman" panose="02020603050405020304" pitchFamily="18" charset="0"/>
              </a:rPr>
              <a:t>Mise en place de la journalisation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Clr>
                <a:srgbClr val="000000"/>
              </a:buClr>
              <a:buFont typeface="Arial" panose="020B0604020202020204" pitchFamily="34" charset="0"/>
              <a:buChar char="-"/>
            </a:pPr>
            <a:r>
              <a:rPr lang="fr-FR" dirty="0">
                <a:latin typeface="Century Gothic" panose="020B0502020202020204" pitchFamily="34" charset="0"/>
                <a:ea typeface="Century Gothic" panose="020B0502020202020204" pitchFamily="34" charset="0"/>
                <a:cs typeface="Times New Roman" panose="02020603050405020304" pitchFamily="18" charset="0"/>
              </a:rPr>
              <a:t>Configuration du NTP</a:t>
            </a:r>
          </a:p>
        </p:txBody>
      </p:sp>
    </p:spTree>
    <p:extLst>
      <p:ext uri="{BB962C8B-B14F-4D97-AF65-F5344CB8AC3E}">
        <p14:creationId xmlns:p14="http://schemas.microsoft.com/office/powerpoint/2010/main" val="37871569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9FAD13F-5304-4816-A4DD-44E6CFF8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D440-A5EF-4A91-B7A9-73F95A10D06D}" type="slidenum">
              <a:rPr lang="fr-FR" smtClean="0"/>
              <a:t>17</a:t>
            </a:fld>
            <a:endParaRPr lang="fr-FR" dirty="0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64C7BCB1-F958-44C3-B2E5-69712900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520995"/>
            <a:ext cx="6753536" cy="778736"/>
          </a:xfrm>
        </p:spPr>
        <p:txBody>
          <a:bodyPr>
            <a:normAutofit fontScale="90000"/>
          </a:bodyPr>
          <a:lstStyle/>
          <a:p>
            <a:r>
              <a:rPr lang="fr-FR" u="sng" dirty="0"/>
              <a:t>Déploiement Du serveur hôte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BE40C9C-52D4-4A9F-AAEE-76D97BAD0239}"/>
              </a:ext>
            </a:extLst>
          </p:cNvPr>
          <p:cNvSpPr/>
          <p:nvPr/>
        </p:nvSpPr>
        <p:spPr>
          <a:xfrm>
            <a:off x="684212" y="1299731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dirty="0">
                <a:latin typeface="Century Gothic" panose="020B0502020202020204" pitchFamily="34" charset="0"/>
                <a:ea typeface="Century Gothic" panose="020B0502020202020204" pitchFamily="34" charset="0"/>
                <a:cs typeface="Times New Roman" panose="02020603050405020304" pitchFamily="18" charset="0"/>
              </a:rPr>
              <a:t>Contrôleur de Domaine = serveur Windows 2019 Professionnel</a:t>
            </a:r>
            <a:endParaRPr lang="fr-FR" dirty="0"/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43F60552-012C-4422-B468-04DE7378F06E}"/>
              </a:ext>
            </a:extLst>
          </p:cNvPr>
          <p:cNvSpPr txBox="1">
            <a:spLocks/>
          </p:cNvSpPr>
          <p:nvPr/>
        </p:nvSpPr>
        <p:spPr>
          <a:xfrm>
            <a:off x="1577419" y="4245572"/>
            <a:ext cx="8534400" cy="77873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2400" u="sng" dirty="0"/>
              <a:t>Contrôleur de domaine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1944ACD-9B99-401F-B710-BB1A230CFDAE}"/>
              </a:ext>
            </a:extLst>
          </p:cNvPr>
          <p:cNvSpPr/>
          <p:nvPr/>
        </p:nvSpPr>
        <p:spPr>
          <a:xfrm>
            <a:off x="684212" y="4997792"/>
            <a:ext cx="9930369" cy="764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r-FR" dirty="0">
                <a:latin typeface="Century Gothic" panose="020B0502020202020204" pitchFamily="34" charset="0"/>
                <a:ea typeface="Century Gothic" panose="020B0502020202020204" pitchFamily="34" charset="0"/>
                <a:cs typeface="Times New Roman" panose="02020603050405020304" pitchFamily="18" charset="0"/>
              </a:rPr>
              <a:t>Domaine créé pour la maquette = « </a:t>
            </a:r>
            <a:r>
              <a:rPr lang="fr-FR" b="1" u="sng" dirty="0" err="1">
                <a:latin typeface="Century Gothic" panose="020B0502020202020204" pitchFamily="34" charset="0"/>
                <a:ea typeface="Century Gothic" panose="020B0502020202020204" pitchFamily="34" charset="0"/>
                <a:cs typeface="Times New Roman" panose="02020603050405020304" pitchFamily="18" charset="0"/>
              </a:rPr>
              <a:t>domaine.lpr</a:t>
            </a:r>
            <a:r>
              <a:rPr lang="fr-FR" dirty="0">
                <a:latin typeface="Century Gothic" panose="020B0502020202020204" pitchFamily="34" charset="0"/>
                <a:ea typeface="Century Gothic" panose="020B0502020202020204" pitchFamily="34" charset="0"/>
                <a:cs typeface="Times New Roman" panose="02020603050405020304" pitchFamily="18" charset="0"/>
              </a:rPr>
              <a:t> »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r-FR" dirty="0">
                <a:latin typeface="Century Gothic" panose="020B0502020202020204" pitchFamily="34" charset="0"/>
                <a:ea typeface="Century Gothic" panose="020B0502020202020204" pitchFamily="34" charset="0"/>
                <a:cs typeface="Times New Roman" panose="02020603050405020304" pitchFamily="18" charset="0"/>
              </a:rPr>
              <a:t>Il ne représente pas le domaine déployé à la mairie de Signes.</a:t>
            </a: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7555222-E0DF-46FD-AC20-C4D8869FCC2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5819" y="1948748"/>
            <a:ext cx="6096000" cy="22534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530001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9FAD13F-5304-4816-A4DD-44E6CFF8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D440-A5EF-4A91-B7A9-73F95A10D06D}" type="slidenum">
              <a:rPr lang="fr-FR" smtClean="0"/>
              <a:t>18</a:t>
            </a:fld>
            <a:endParaRPr lang="fr-FR" dirty="0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64C7BCB1-F958-44C3-B2E5-69712900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520995"/>
            <a:ext cx="6753536" cy="778736"/>
          </a:xfrm>
        </p:spPr>
        <p:txBody>
          <a:bodyPr>
            <a:normAutofit fontScale="90000"/>
          </a:bodyPr>
          <a:lstStyle/>
          <a:p>
            <a:r>
              <a:rPr lang="fr-FR" u="sng" dirty="0"/>
              <a:t>Déploiement Du serveur hôtes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43F60552-012C-4422-B468-04DE7378F06E}"/>
              </a:ext>
            </a:extLst>
          </p:cNvPr>
          <p:cNvSpPr txBox="1">
            <a:spLocks/>
          </p:cNvSpPr>
          <p:nvPr/>
        </p:nvSpPr>
        <p:spPr>
          <a:xfrm>
            <a:off x="1671422" y="1081472"/>
            <a:ext cx="8534400" cy="77873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2400" u="sng" dirty="0"/>
              <a:t>Hyper-V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7C5B6BC9-F054-4B6B-8A1D-89B7E8601D1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996" y="2256190"/>
            <a:ext cx="3872818" cy="22839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07300B6-67A2-4691-A7F3-FFDDE802DC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6223" y="1651697"/>
            <a:ext cx="3252871" cy="44535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CA45533F-E338-4436-8F58-E16D88D6595F}"/>
              </a:ext>
            </a:extLst>
          </p:cNvPr>
          <p:cNvSpPr/>
          <p:nvPr/>
        </p:nvSpPr>
        <p:spPr>
          <a:xfrm>
            <a:off x="792573" y="4817932"/>
            <a:ext cx="6096000" cy="7648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fr-FR" dirty="0">
                <a:latin typeface="Century Gothic" panose="020B0502020202020204" pitchFamily="34" charset="0"/>
                <a:ea typeface="Century Gothic" panose="020B0502020202020204" pitchFamily="34" charset="0"/>
                <a:cs typeface="Times New Roman" panose="02020603050405020304" pitchFamily="18" charset="0"/>
              </a:rPr>
              <a:t>Création des différentes VM nécessaires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fr-FR" dirty="0">
                <a:latin typeface="Century Gothic" panose="020B0502020202020204" pitchFamily="34" charset="0"/>
                <a:ea typeface="Century Gothic" panose="020B0502020202020204" pitchFamily="34" charset="0"/>
                <a:cs typeface="Times New Roman" panose="02020603050405020304" pitchFamily="18" charset="0"/>
              </a:rPr>
              <a:t>Création du commutateur virtuel</a:t>
            </a:r>
          </a:p>
        </p:txBody>
      </p:sp>
    </p:spTree>
    <p:extLst>
      <p:ext uri="{BB962C8B-B14F-4D97-AF65-F5344CB8AC3E}">
        <p14:creationId xmlns:p14="http://schemas.microsoft.com/office/powerpoint/2010/main" val="12819847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9FAD13F-5304-4816-A4DD-44E6CFF8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D440-A5EF-4A91-B7A9-73F95A10D06D}" type="slidenum">
              <a:rPr lang="fr-FR" smtClean="0"/>
              <a:t>19</a:t>
            </a:fld>
            <a:endParaRPr lang="fr-FR" dirty="0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64C7BCB1-F958-44C3-B2E5-69712900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520995"/>
            <a:ext cx="6753536" cy="778736"/>
          </a:xfrm>
        </p:spPr>
        <p:txBody>
          <a:bodyPr>
            <a:normAutofit fontScale="90000"/>
          </a:bodyPr>
          <a:lstStyle/>
          <a:p>
            <a:r>
              <a:rPr lang="fr-FR" u="sng" dirty="0"/>
              <a:t>Déploiement Du serveur hôtes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43F60552-012C-4422-B468-04DE7378F06E}"/>
              </a:ext>
            </a:extLst>
          </p:cNvPr>
          <p:cNvSpPr txBox="1">
            <a:spLocks/>
          </p:cNvSpPr>
          <p:nvPr/>
        </p:nvSpPr>
        <p:spPr>
          <a:xfrm>
            <a:off x="1671422" y="1081472"/>
            <a:ext cx="8534400" cy="77873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2400" u="sng" dirty="0" err="1"/>
              <a:t>dns</a:t>
            </a:r>
            <a:endParaRPr lang="fr-FR" sz="2400" u="sng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50A128B7-12F9-4F24-84F7-752EC562CC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2" y="2705543"/>
            <a:ext cx="3381138" cy="19902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EFEA04F9-8A7E-4848-B5B3-664FF0C5BA29}"/>
              </a:ext>
            </a:extLst>
          </p:cNvPr>
          <p:cNvSpPr txBox="1"/>
          <p:nvPr/>
        </p:nvSpPr>
        <p:spPr>
          <a:xfrm>
            <a:off x="4486652" y="2664500"/>
            <a:ext cx="644767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Ajout manuel permettant le filtrage des accès à un contenu explicite (filtrage détaillé plus haut)</a:t>
            </a:r>
          </a:p>
          <a:p>
            <a:endParaRPr lang="fr-FR" dirty="0"/>
          </a:p>
          <a:p>
            <a:pPr marL="285750" indent="-285750">
              <a:buFontTx/>
              <a:buChar char="-"/>
            </a:pPr>
            <a:r>
              <a:rPr lang="fr-FR" dirty="0"/>
              <a:t>« </a:t>
            </a:r>
            <a:r>
              <a:rPr lang="fr-FR" b="1" u="sng" dirty="0"/>
              <a:t>bing.com</a:t>
            </a:r>
            <a:r>
              <a:rPr lang="fr-FR" dirty="0"/>
              <a:t> »</a:t>
            </a:r>
          </a:p>
          <a:p>
            <a:pPr marL="285750" indent="-285750">
              <a:buFontTx/>
              <a:buChar char="-"/>
            </a:pPr>
            <a:r>
              <a:rPr lang="fr-FR" dirty="0"/>
              <a:t>« </a:t>
            </a:r>
            <a:r>
              <a:rPr lang="fr-FR" b="1" u="sng" dirty="0"/>
              <a:t>www.bing.com</a:t>
            </a:r>
            <a:r>
              <a:rPr lang="fr-FR" dirty="0"/>
              <a:t> »</a:t>
            </a:r>
          </a:p>
          <a:p>
            <a:pPr marL="285750" indent="-285750">
              <a:buFontTx/>
              <a:buChar char="-"/>
            </a:pPr>
            <a:r>
              <a:rPr lang="fr-FR" dirty="0"/>
              <a:t>« </a:t>
            </a:r>
            <a:r>
              <a:rPr lang="fr-FR" b="1" u="sng" dirty="0"/>
              <a:t>google.fr</a:t>
            </a:r>
            <a:r>
              <a:rPr lang="fr-FR" dirty="0"/>
              <a:t> »</a:t>
            </a:r>
          </a:p>
          <a:p>
            <a:pPr marL="285750" indent="-285750">
              <a:buFontTx/>
              <a:buChar char="-"/>
            </a:pPr>
            <a:r>
              <a:rPr lang="fr-FR" dirty="0"/>
              <a:t>« </a:t>
            </a:r>
            <a:r>
              <a:rPr lang="fr-FR" b="1" u="sng" dirty="0"/>
              <a:t>www.google.fr</a:t>
            </a:r>
            <a:r>
              <a:rPr lang="fr-FR" dirty="0"/>
              <a:t> »</a:t>
            </a:r>
          </a:p>
        </p:txBody>
      </p:sp>
    </p:spTree>
    <p:extLst>
      <p:ext uri="{BB962C8B-B14F-4D97-AF65-F5344CB8AC3E}">
        <p14:creationId xmlns:p14="http://schemas.microsoft.com/office/powerpoint/2010/main" val="6451358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62B5904-50E0-46B6-BB51-CBABB2541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520995"/>
            <a:ext cx="8534400" cy="778736"/>
          </a:xfrm>
        </p:spPr>
        <p:txBody>
          <a:bodyPr/>
          <a:lstStyle/>
          <a:p>
            <a:r>
              <a:rPr lang="fr-FR" u="sng" dirty="0"/>
              <a:t>SOMMAIRE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0324D0D-3210-4068-9F5B-7177A2BF0A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1998921"/>
            <a:ext cx="8534400" cy="3809213"/>
          </a:xfrm>
        </p:spPr>
        <p:txBody>
          <a:bodyPr/>
          <a:lstStyle/>
          <a:p>
            <a:pPr marL="342900" indent="-342900">
              <a:buFont typeface="+mj-lt"/>
              <a:buAutoNum type="arabicParenR"/>
            </a:pPr>
            <a:r>
              <a:rPr lang="fr-FR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Présentation des Acteurs</a:t>
            </a:r>
            <a:endParaRPr lang="fr-FR" sz="2800" b="0" i="0" u="none" strike="noStrike" baseline="0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marL="342900" indent="-342900">
              <a:buFont typeface="+mj-lt"/>
              <a:buAutoNum type="arabicParenR"/>
            </a:pPr>
            <a:r>
              <a:rPr lang="fr-FR" sz="2800" b="0" i="0" u="none" strike="noStrike" baseline="0" dirty="0">
                <a:solidFill>
                  <a:schemeClr val="tx1"/>
                </a:solidFill>
                <a:latin typeface="Century Gothic" panose="020B0502020202020204" pitchFamily="34" charset="0"/>
              </a:rPr>
              <a:t>Objectifs du projet</a:t>
            </a:r>
          </a:p>
          <a:p>
            <a:pPr marL="342900" indent="-342900">
              <a:buFont typeface="+mj-lt"/>
              <a:buAutoNum type="arabicParenR"/>
            </a:pPr>
            <a:r>
              <a:rPr lang="fr-FR" sz="2800" b="0" i="0" u="none" strike="noStrike" baseline="0" dirty="0">
                <a:solidFill>
                  <a:schemeClr val="tx1"/>
                </a:solidFill>
                <a:latin typeface="Century Gothic" panose="020B0502020202020204" pitchFamily="34" charset="0"/>
              </a:rPr>
              <a:t>Audit &amp; analyse</a:t>
            </a:r>
          </a:p>
          <a:p>
            <a:pPr marL="342900" indent="-342900">
              <a:buFont typeface="+mj-lt"/>
              <a:buAutoNum type="arabicParenR"/>
            </a:pPr>
            <a:r>
              <a:rPr lang="fr-FR" sz="2800" b="0" i="0" u="none" strike="noStrike" baseline="0" dirty="0">
                <a:solidFill>
                  <a:schemeClr val="tx1"/>
                </a:solidFill>
                <a:latin typeface="Century Gothic" panose="020B0502020202020204" pitchFamily="34" charset="0"/>
              </a:rPr>
              <a:t>Déploiement des solutions</a:t>
            </a:r>
          </a:p>
          <a:p>
            <a:pPr marL="342900" indent="-342900">
              <a:buFont typeface="+mj-lt"/>
              <a:buAutoNum type="arabicParenR"/>
            </a:pPr>
            <a:r>
              <a:rPr lang="fr-FR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Mise en place du contexte SSI</a:t>
            </a:r>
          </a:p>
          <a:p>
            <a:pPr marL="342900" indent="-342900">
              <a:buFont typeface="+mj-lt"/>
              <a:buAutoNum type="arabicParenR"/>
            </a:pPr>
            <a:r>
              <a:rPr lang="fr-FR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R</a:t>
            </a:r>
            <a:r>
              <a:rPr lang="fr-FR" sz="2800" dirty="0">
                <a:solidFill>
                  <a:schemeClr val="tx1"/>
                </a:solidFill>
              </a:rPr>
              <a:t>etour d’expérience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238328A-E0A3-41DF-81DC-DF4AA77241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D440-A5EF-4A91-B7A9-73F95A10D06D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404948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9FAD13F-5304-4816-A4DD-44E6CFF8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D440-A5EF-4A91-B7A9-73F95A10D06D}" type="slidenum">
              <a:rPr lang="fr-FR" smtClean="0"/>
              <a:t>20</a:t>
            </a:fld>
            <a:endParaRPr lang="fr-FR" dirty="0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64C7BCB1-F958-44C3-B2E5-69712900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520995"/>
            <a:ext cx="6753536" cy="778736"/>
          </a:xfrm>
        </p:spPr>
        <p:txBody>
          <a:bodyPr>
            <a:normAutofit fontScale="90000"/>
          </a:bodyPr>
          <a:lstStyle/>
          <a:p>
            <a:r>
              <a:rPr lang="fr-FR" u="sng" dirty="0"/>
              <a:t>Déploiement Du serveur hôtes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43F60552-012C-4422-B468-04DE7378F06E}"/>
              </a:ext>
            </a:extLst>
          </p:cNvPr>
          <p:cNvSpPr txBox="1">
            <a:spLocks/>
          </p:cNvSpPr>
          <p:nvPr/>
        </p:nvSpPr>
        <p:spPr>
          <a:xfrm>
            <a:off x="1671422" y="1081472"/>
            <a:ext cx="8534400" cy="77873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2400" u="sng" dirty="0"/>
              <a:t>DHCP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F40EFFDC-D209-4BA7-AE2B-BB105EEBF443}"/>
              </a:ext>
            </a:extLst>
          </p:cNvPr>
          <p:cNvSpPr txBox="1"/>
          <p:nvPr/>
        </p:nvSpPr>
        <p:spPr>
          <a:xfrm>
            <a:off x="684212" y="1860208"/>
            <a:ext cx="100440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fr-FR" dirty="0"/>
              <a:t>Etendue </a:t>
            </a:r>
            <a:r>
              <a:rPr lang="fr-FR" b="1" u="sng" dirty="0"/>
              <a:t>« Utilisateurs » :</a:t>
            </a:r>
            <a:r>
              <a:rPr lang="fr-FR" dirty="0"/>
              <a:t> plage d’adresses IP 192.168.10.0/25 = VLAN 100 « Utilisateurs »</a:t>
            </a:r>
          </a:p>
          <a:p>
            <a:pPr lvl="0"/>
            <a:r>
              <a:rPr lang="fr-FR" dirty="0"/>
              <a:t>Etendue </a:t>
            </a:r>
            <a:r>
              <a:rPr lang="fr-FR" b="1" u="sng" dirty="0"/>
              <a:t>« Invités » :</a:t>
            </a:r>
            <a:r>
              <a:rPr lang="fr-FR" dirty="0"/>
              <a:t> plage d’adresses IP 192.168.10.128/26 = VLAN 200 « Invités »</a:t>
            </a:r>
          </a:p>
          <a:p>
            <a:pPr lvl="0"/>
            <a:r>
              <a:rPr lang="fr-FR" dirty="0"/>
              <a:t>Etendue </a:t>
            </a:r>
            <a:r>
              <a:rPr lang="fr-FR" b="1" u="sng" dirty="0"/>
              <a:t>« Equipements » :</a:t>
            </a:r>
            <a:r>
              <a:rPr lang="fr-FR" dirty="0"/>
              <a:t> plage d’adresses IP 192.168.10.192/26 = VLAN 400</a:t>
            </a:r>
          </a:p>
          <a:p>
            <a:r>
              <a:rPr lang="fr-FR" dirty="0"/>
              <a:t> « Equipements/admin »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50BEE476-2056-4AF1-932A-59BF4C95CB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2" y="4177842"/>
            <a:ext cx="7002239" cy="21591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BBF9F42-08DD-4D64-ACB9-E7B4BC4BE5EA}"/>
              </a:ext>
            </a:extLst>
          </p:cNvPr>
          <p:cNvSpPr/>
          <p:nvPr/>
        </p:nvSpPr>
        <p:spPr>
          <a:xfrm>
            <a:off x="545989" y="3568570"/>
            <a:ext cx="84597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latin typeface="Century Gothic" panose="020B0502020202020204" pitchFamily="34" charset="0"/>
                <a:ea typeface="Century Gothic" panose="020B0502020202020204" pitchFamily="34" charset="0"/>
                <a:cs typeface="Times New Roman" panose="02020603050405020304" pitchFamily="18" charset="0"/>
              </a:rPr>
              <a:t>Options d’étendues et réservation de baux :</a:t>
            </a:r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C47E79EE-9495-46B1-BF63-024CE6AD39B1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3034" y="2993322"/>
            <a:ext cx="3722412" cy="24930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9501090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9FAD13F-5304-4816-A4DD-44E6CFF8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D440-A5EF-4A91-B7A9-73F95A10D06D}" type="slidenum">
              <a:rPr lang="fr-FR" smtClean="0"/>
              <a:t>21</a:t>
            </a:fld>
            <a:endParaRPr lang="fr-FR" dirty="0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64C7BCB1-F958-44C3-B2E5-69712900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520995"/>
            <a:ext cx="6753536" cy="778736"/>
          </a:xfrm>
        </p:spPr>
        <p:txBody>
          <a:bodyPr>
            <a:normAutofit fontScale="90000"/>
          </a:bodyPr>
          <a:lstStyle/>
          <a:p>
            <a:r>
              <a:rPr lang="fr-FR" u="sng" dirty="0"/>
              <a:t>Déploiement Du serveur hôtes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43F60552-012C-4422-B468-04DE7378F06E}"/>
              </a:ext>
            </a:extLst>
          </p:cNvPr>
          <p:cNvSpPr txBox="1">
            <a:spLocks/>
          </p:cNvSpPr>
          <p:nvPr/>
        </p:nvSpPr>
        <p:spPr>
          <a:xfrm>
            <a:off x="1671422" y="1081472"/>
            <a:ext cx="8534400" cy="77873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2400" u="sng" dirty="0"/>
              <a:t>AD-DS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1F4946E-7151-4A8E-9D6A-D209312BF473}"/>
              </a:ext>
            </a:extLst>
          </p:cNvPr>
          <p:cNvSpPr/>
          <p:nvPr/>
        </p:nvSpPr>
        <p:spPr>
          <a:xfrm>
            <a:off x="684212" y="2054816"/>
            <a:ext cx="3946914" cy="3658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lnSpc>
                <a:spcPct val="107000"/>
              </a:lnSpc>
              <a:spcAft>
                <a:spcPts val="800"/>
              </a:spcAft>
              <a:buClr>
                <a:srgbClr val="000000"/>
              </a:buClr>
            </a:pPr>
            <a:r>
              <a:rPr lang="fr-FR" u="sng" dirty="0">
                <a:latin typeface="Century Gothic" panose="020B0502020202020204" pitchFamily="34" charset="0"/>
                <a:ea typeface="Century Gothic" panose="020B0502020202020204" pitchFamily="34" charset="0"/>
                <a:cs typeface="Times New Roman" panose="02020603050405020304" pitchFamily="18" charset="0"/>
              </a:rPr>
              <a:t>Résumé de l’AD de test déployé :</a:t>
            </a:r>
            <a:endParaRPr lang="fr-FR" dirty="0">
              <a:latin typeface="Century Gothic" panose="020B0502020202020204" pitchFamily="34" charset="0"/>
              <a:ea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2E09E237-167D-47A9-AB69-42C972F3FA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7569" y="1988845"/>
            <a:ext cx="4566753" cy="30089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98CE47F0-722B-4DAB-8DF1-1EFDE8DFCF08}"/>
              </a:ext>
            </a:extLst>
          </p:cNvPr>
          <p:cNvSpPr txBox="1"/>
          <p:nvPr/>
        </p:nvSpPr>
        <p:spPr>
          <a:xfrm>
            <a:off x="661772" y="3151140"/>
            <a:ext cx="54342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FR" dirty="0"/>
              <a:t>UO test « </a:t>
            </a:r>
            <a:r>
              <a:rPr lang="fr-FR" b="1" u="sng" dirty="0"/>
              <a:t>KITETKAT</a:t>
            </a:r>
            <a:r>
              <a:rPr lang="fr-FR" dirty="0"/>
              <a:t> » </a:t>
            </a:r>
          </a:p>
          <a:p>
            <a:pPr marL="285750" indent="-285750">
              <a:buFontTx/>
              <a:buChar char="-"/>
            </a:pPr>
            <a:r>
              <a:rPr lang="fr-FR" dirty="0"/>
              <a:t>2 sous-UO «</a:t>
            </a:r>
            <a:r>
              <a:rPr lang="fr-FR" b="1" u="sng" dirty="0"/>
              <a:t> Administrateurs </a:t>
            </a:r>
            <a:r>
              <a:rPr lang="fr-FR" dirty="0"/>
              <a:t>» / « </a:t>
            </a:r>
            <a:r>
              <a:rPr lang="fr-FR" b="1" u="sng" dirty="0"/>
              <a:t>Utilisateurs </a:t>
            </a:r>
            <a:r>
              <a:rPr lang="fr-FR" dirty="0"/>
              <a:t>» </a:t>
            </a:r>
          </a:p>
          <a:p>
            <a:pPr marL="285750" indent="-285750">
              <a:buFontTx/>
              <a:buChar char="-"/>
            </a:pPr>
            <a:endParaRPr lang="fr-FR" dirty="0"/>
          </a:p>
          <a:p>
            <a:pPr marL="285750" indent="-285750">
              <a:buFontTx/>
              <a:buChar char="-"/>
            </a:pPr>
            <a:r>
              <a:rPr lang="fr-FR" dirty="0"/>
              <a:t>Objectif : monter un partage de fichiers utilisé pour la sauvegarde du serveur de fichiers avec le NAS.</a:t>
            </a:r>
          </a:p>
        </p:txBody>
      </p:sp>
    </p:spTree>
    <p:extLst>
      <p:ext uri="{BB962C8B-B14F-4D97-AF65-F5344CB8AC3E}">
        <p14:creationId xmlns:p14="http://schemas.microsoft.com/office/powerpoint/2010/main" val="42370057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9FAD13F-5304-4816-A4DD-44E6CFF8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D440-A5EF-4A91-B7A9-73F95A10D06D}" type="slidenum">
              <a:rPr lang="fr-FR" smtClean="0"/>
              <a:t>22</a:t>
            </a:fld>
            <a:endParaRPr lang="fr-FR" dirty="0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64C7BCB1-F958-44C3-B2E5-69712900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520995"/>
            <a:ext cx="6753536" cy="778736"/>
          </a:xfrm>
        </p:spPr>
        <p:txBody>
          <a:bodyPr>
            <a:normAutofit fontScale="90000"/>
          </a:bodyPr>
          <a:lstStyle/>
          <a:p>
            <a:r>
              <a:rPr lang="fr-FR" u="sng" dirty="0"/>
              <a:t>Déploiement Du serveur hôtes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43F60552-012C-4422-B468-04DE7378F06E}"/>
              </a:ext>
            </a:extLst>
          </p:cNvPr>
          <p:cNvSpPr txBox="1">
            <a:spLocks/>
          </p:cNvSpPr>
          <p:nvPr/>
        </p:nvSpPr>
        <p:spPr>
          <a:xfrm>
            <a:off x="1673040" y="1082457"/>
            <a:ext cx="8534400" cy="77873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2400" u="sng" dirty="0"/>
              <a:t>GPO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98CE47F0-722B-4DAB-8DF1-1EFDE8DFCF08}"/>
              </a:ext>
            </a:extLst>
          </p:cNvPr>
          <p:cNvSpPr txBox="1"/>
          <p:nvPr/>
        </p:nvSpPr>
        <p:spPr>
          <a:xfrm>
            <a:off x="683068" y="1861193"/>
            <a:ext cx="643233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fr-FR" u="sng" dirty="0" err="1">
                <a:hlinkClick r:id="rId2"/>
              </a:rPr>
              <a:t>Proxy_crt</a:t>
            </a:r>
            <a:r>
              <a:rPr lang="fr-FR" dirty="0"/>
              <a:t> : ajout d’une autorité de certification sur les machines clientes </a:t>
            </a:r>
          </a:p>
          <a:p>
            <a:pPr lvl="0"/>
            <a:r>
              <a:rPr lang="fr-FR" dirty="0"/>
              <a:t> </a:t>
            </a:r>
          </a:p>
          <a:p>
            <a:pPr lvl="0"/>
            <a:r>
              <a:rPr lang="fr-FR" u="sng" dirty="0" err="1">
                <a:hlinkClick r:id="rId3"/>
              </a:rPr>
              <a:t>Disable</a:t>
            </a:r>
            <a:r>
              <a:rPr lang="fr-FR" u="sng" dirty="0">
                <a:hlinkClick r:id="rId3"/>
              </a:rPr>
              <a:t> UAC - </a:t>
            </a:r>
            <a:r>
              <a:rPr lang="fr-FR" u="sng" dirty="0" err="1">
                <a:hlinkClick r:id="rId3"/>
              </a:rPr>
              <a:t>BitDefender</a:t>
            </a:r>
            <a:r>
              <a:rPr lang="fr-FR" dirty="0"/>
              <a:t> : désactivation de l’UAC pour installer l’agent </a:t>
            </a:r>
            <a:r>
              <a:rPr lang="fr-FR" dirty="0" err="1"/>
              <a:t>BitDefender</a:t>
            </a:r>
            <a:r>
              <a:rPr lang="fr-FR" dirty="0"/>
              <a:t> sur les postes clients depuis </a:t>
            </a:r>
            <a:r>
              <a:rPr lang="fr-FR" dirty="0" err="1"/>
              <a:t>l’appliance</a:t>
            </a:r>
            <a:r>
              <a:rPr lang="fr-FR" dirty="0"/>
              <a:t> </a:t>
            </a:r>
            <a:r>
              <a:rPr lang="fr-FR" dirty="0" err="1"/>
              <a:t>GravityZone</a:t>
            </a:r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82E81008-D6DD-4EA0-B292-7198B5ED8E9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1288" y="774512"/>
            <a:ext cx="2952535" cy="34739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itre 1">
            <a:extLst>
              <a:ext uri="{FF2B5EF4-FFF2-40B4-BE49-F238E27FC236}">
                <a16:creationId xmlns:a16="http://schemas.microsoft.com/office/drawing/2014/main" id="{C368A2B4-7017-42CA-94A6-BFB7E9A2266F}"/>
              </a:ext>
            </a:extLst>
          </p:cNvPr>
          <p:cNvSpPr txBox="1">
            <a:spLocks/>
          </p:cNvSpPr>
          <p:nvPr/>
        </p:nvSpPr>
        <p:spPr>
          <a:xfrm>
            <a:off x="684211" y="3879850"/>
            <a:ext cx="8534400" cy="77873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2400" u="sng" dirty="0"/>
              <a:t>Sauvegarde distante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2C91090B-550E-4D10-BD10-F0789785E5A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068" y="4716721"/>
            <a:ext cx="7846085" cy="17262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71680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" name="Straight Connector 26">
            <a:extLst>
              <a:ext uri="{FF2B5EF4-FFF2-40B4-BE49-F238E27FC236}">
                <a16:creationId xmlns:a16="http://schemas.microsoft.com/office/drawing/2014/main" id="{8FD48FB1-66D8-4676-B0AA-C139A1DB78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28">
            <a:extLst>
              <a:ext uri="{FF2B5EF4-FFF2-40B4-BE49-F238E27FC236}">
                <a16:creationId xmlns:a16="http://schemas.microsoft.com/office/drawing/2014/main" id="{F033F5AE-6728-4F19-8DED-658E674B31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30">
            <a:extLst>
              <a:ext uri="{FF2B5EF4-FFF2-40B4-BE49-F238E27FC236}">
                <a16:creationId xmlns:a16="http://schemas.microsoft.com/office/drawing/2014/main" id="{82C7D74A-18BA-4709-A808-44E8815C44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32">
            <a:extLst>
              <a:ext uri="{FF2B5EF4-FFF2-40B4-BE49-F238E27FC236}">
                <a16:creationId xmlns:a16="http://schemas.microsoft.com/office/drawing/2014/main" id="{B5164A3F-1561-4039-8185-AB0EEB713E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34">
            <a:extLst>
              <a:ext uri="{FF2B5EF4-FFF2-40B4-BE49-F238E27FC236}">
                <a16:creationId xmlns:a16="http://schemas.microsoft.com/office/drawing/2014/main" id="{2A35DB53-42BE-460E-9CA1-1294C98463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 useBgFill="1">
        <p:nvSpPr>
          <p:cNvPr id="53" name="Rectangle 36">
            <a:extLst>
              <a:ext uri="{FF2B5EF4-FFF2-40B4-BE49-F238E27FC236}">
                <a16:creationId xmlns:a16="http://schemas.microsoft.com/office/drawing/2014/main" id="{211F35AE-7F5A-42E1-B3B2-146E628EED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64C7BCB1-F958-44C3-B2E5-69712900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5641" y="3949438"/>
            <a:ext cx="9552558" cy="144348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u="sng"/>
              <a:t>Déploiement Du serveur NAS</a:t>
            </a:r>
          </a:p>
        </p:txBody>
      </p:sp>
      <p:pic>
        <p:nvPicPr>
          <p:cNvPr id="10" name="Image 9" descr="Une image contenant texte, moniteur, capture d’écran, écran&#10;&#10;Description générée automatiquement">
            <a:extLst>
              <a:ext uri="{FF2B5EF4-FFF2-40B4-BE49-F238E27FC236}">
                <a16:creationId xmlns:a16="http://schemas.microsoft.com/office/drawing/2014/main" id="{4D53334E-3DCC-408E-96CC-AF5AC6FC6F4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" b="25618"/>
          <a:stretch/>
        </p:blipFill>
        <p:spPr bwMode="auto">
          <a:xfrm>
            <a:off x="684211" y="804672"/>
            <a:ext cx="8777176" cy="3394796"/>
          </a:xfrm>
          <a:custGeom>
            <a:avLst/>
            <a:gdLst/>
            <a:ahLst/>
            <a:cxnLst/>
            <a:rect l="l" t="t" r="r" b="b"/>
            <a:pathLst>
              <a:path w="7543799" h="2917756">
                <a:moveTo>
                  <a:pt x="325906" y="0"/>
                </a:moveTo>
                <a:lnTo>
                  <a:pt x="7543799" y="0"/>
                </a:lnTo>
                <a:lnTo>
                  <a:pt x="7543799" y="2601638"/>
                </a:lnTo>
                <a:lnTo>
                  <a:pt x="7227681" y="2917756"/>
                </a:lnTo>
                <a:lnTo>
                  <a:pt x="0" y="2917756"/>
                </a:lnTo>
                <a:lnTo>
                  <a:pt x="0" y="325906"/>
                </a:lnTo>
                <a:close/>
              </a:path>
            </a:pathLst>
          </a:custGeom>
          <a:noFill/>
          <a:ln w="15875">
            <a:solidFill>
              <a:srgbClr val="FFFFFF">
                <a:alpha val="40000"/>
              </a:srgb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9FAD13F-5304-4816-A4DD-44E6CFF8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</p:spPr>
        <p:txBody>
          <a:bodyPr vert="horz" lIns="91440" tIns="45720" rIns="91440" bIns="45720" rtlCol="0" anchor="b">
            <a:normAutofit/>
          </a:bodyPr>
          <a:lstStyle/>
          <a:p>
            <a:pPr defTabSz="914400">
              <a:spcAft>
                <a:spcPts val="600"/>
              </a:spcAft>
            </a:pPr>
            <a:fld id="{121CD440-A5EF-4A91-B7A9-73F95A10D06D}" type="slidenum">
              <a:rPr lang="en-US"/>
              <a:pPr defTabSz="914400">
                <a:spcAft>
                  <a:spcPts val="600"/>
                </a:spcAft>
              </a:pPr>
              <a:t>23</a:t>
            </a:fld>
            <a:endParaRPr lang="en-US"/>
          </a:p>
        </p:txBody>
      </p:sp>
      <p:grpSp>
        <p:nvGrpSpPr>
          <p:cNvPr id="54" name="Group 38">
            <a:extLst>
              <a:ext uri="{FF2B5EF4-FFF2-40B4-BE49-F238E27FC236}">
                <a16:creationId xmlns:a16="http://schemas.microsoft.com/office/drawing/2014/main" id="{A4D0269D-39E2-42E4-AD56-F65D629C9E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DC4175A4-E4D7-4D1A-93E8-FD679229FC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D45E9403-561B-4CEC-B6F7-9BD476FB43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9FE00C17-2C9E-48CF-9BC3-61B34FD132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CA37D796-28F7-4A9C-AD5B-7D8CCE81EE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02E25AE7-6B25-4C75-85E5-733E8A4CE0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itre 1">
            <a:extLst>
              <a:ext uri="{FF2B5EF4-FFF2-40B4-BE49-F238E27FC236}">
                <a16:creationId xmlns:a16="http://schemas.microsoft.com/office/drawing/2014/main" id="{4B9E0BE8-745F-4E9C-A854-4FB2D7C3858F}"/>
              </a:ext>
            </a:extLst>
          </p:cNvPr>
          <p:cNvSpPr txBox="1">
            <a:spLocks/>
          </p:cNvSpPr>
          <p:nvPr/>
        </p:nvSpPr>
        <p:spPr>
          <a:xfrm>
            <a:off x="652806" y="3949438"/>
            <a:ext cx="9552558" cy="1443483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800" u="sng"/>
              <a:t>Déploiement Du serveur NAS</a:t>
            </a:r>
          </a:p>
        </p:txBody>
      </p:sp>
      <p:pic>
        <p:nvPicPr>
          <p:cNvPr id="1026" name="Picture 2" descr="TrueNAS CORE - TrueNAS Open Storage | ZFS for the Home to the Data Center">
            <a:extLst>
              <a:ext uri="{FF2B5EF4-FFF2-40B4-BE49-F238E27FC236}">
                <a16:creationId xmlns:a16="http://schemas.microsoft.com/office/drawing/2014/main" id="{FA3264F0-E507-4545-A1D6-C002310D7E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5656" y="1676400"/>
            <a:ext cx="7515225" cy="1695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31238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9FAD13F-5304-4816-A4DD-44E6CFF8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D440-A5EF-4A91-B7A9-73F95A10D06D}" type="slidenum">
              <a:rPr lang="fr-FR" smtClean="0"/>
              <a:t>24</a:t>
            </a:fld>
            <a:endParaRPr lang="fr-FR" dirty="0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64C7BCB1-F958-44C3-B2E5-69712900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520995"/>
            <a:ext cx="6753536" cy="778736"/>
          </a:xfrm>
        </p:spPr>
        <p:txBody>
          <a:bodyPr>
            <a:normAutofit fontScale="90000"/>
          </a:bodyPr>
          <a:lstStyle/>
          <a:p>
            <a:r>
              <a:rPr lang="fr-FR" u="sng" dirty="0"/>
              <a:t>Déploiement Du serveur NAS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43F60552-012C-4422-B468-04DE7378F06E}"/>
              </a:ext>
            </a:extLst>
          </p:cNvPr>
          <p:cNvSpPr txBox="1">
            <a:spLocks/>
          </p:cNvSpPr>
          <p:nvPr/>
        </p:nvSpPr>
        <p:spPr>
          <a:xfrm>
            <a:off x="1671422" y="1081472"/>
            <a:ext cx="8534400" cy="77873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2400" u="sng" dirty="0"/>
              <a:t>Synchronisation avec active directory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68F11F5B-DA5B-48E8-83C2-6FEF36749B2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544" y="3019647"/>
            <a:ext cx="4081169" cy="32977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35EA4A0F-AD65-4EC9-AD67-F659B881F641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8622" y="2418257"/>
            <a:ext cx="4716780" cy="39046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E80FA3ED-7E1F-4C67-95EF-689951165C7F}"/>
              </a:ext>
            </a:extLst>
          </p:cNvPr>
          <p:cNvSpPr/>
          <p:nvPr/>
        </p:nvSpPr>
        <p:spPr>
          <a:xfrm>
            <a:off x="234117" y="2087140"/>
            <a:ext cx="5352325" cy="6622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r-FR" dirty="0">
                <a:latin typeface="Century Gothic" panose="020B0502020202020204" pitchFamily="34" charset="0"/>
                <a:ea typeface="Century Gothic" panose="020B0502020202020204" pitchFamily="34" charset="0"/>
                <a:cs typeface="Arial" panose="020B0604020202020204" pitchFamily="34" charset="0"/>
              </a:rPr>
              <a:t>- Paramétrage avec informations du Contrôleur de Domaine</a:t>
            </a:r>
            <a:endParaRPr lang="fr-FR" dirty="0">
              <a:latin typeface="Century Gothic" panose="020B0502020202020204" pitchFamily="34" charset="0"/>
              <a:ea typeface="Century Gothic" panose="020B0502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24151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9FAD13F-5304-4816-A4DD-44E6CFF8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D440-A5EF-4A91-B7A9-73F95A10D06D}" type="slidenum">
              <a:rPr lang="fr-FR" smtClean="0"/>
              <a:t>25</a:t>
            </a:fld>
            <a:endParaRPr lang="fr-FR" dirty="0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64C7BCB1-F958-44C3-B2E5-69712900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520995"/>
            <a:ext cx="6753536" cy="778736"/>
          </a:xfrm>
        </p:spPr>
        <p:txBody>
          <a:bodyPr>
            <a:normAutofit fontScale="90000"/>
          </a:bodyPr>
          <a:lstStyle/>
          <a:p>
            <a:r>
              <a:rPr lang="fr-FR" u="sng" dirty="0"/>
              <a:t>Déploiement Du serveur NAS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43F60552-012C-4422-B468-04DE7378F06E}"/>
              </a:ext>
            </a:extLst>
          </p:cNvPr>
          <p:cNvSpPr txBox="1">
            <a:spLocks/>
          </p:cNvSpPr>
          <p:nvPr/>
        </p:nvSpPr>
        <p:spPr>
          <a:xfrm>
            <a:off x="1671422" y="1081472"/>
            <a:ext cx="8534400" cy="77873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2400" u="sng" dirty="0"/>
              <a:t>Création des volumes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77B6988E-C24F-4F7D-9036-6A0D77FC4FD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589" y="3645313"/>
            <a:ext cx="8857146" cy="26030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3EB03E7D-6A61-41FD-8088-B078FAFF47E4}"/>
              </a:ext>
            </a:extLst>
          </p:cNvPr>
          <p:cNvSpPr txBox="1"/>
          <p:nvPr/>
        </p:nvSpPr>
        <p:spPr>
          <a:xfrm>
            <a:off x="424206" y="1860208"/>
            <a:ext cx="1141586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- </a:t>
            </a:r>
            <a:r>
              <a:rPr lang="fr-FR" sz="2000" dirty="0"/>
              <a:t>3 volumes créés :</a:t>
            </a:r>
          </a:p>
          <a:p>
            <a:r>
              <a:rPr lang="fr-FR" dirty="0"/>
              <a:t> </a:t>
            </a:r>
          </a:p>
          <a:p>
            <a:pPr lvl="1"/>
            <a:r>
              <a:rPr lang="fr-FR" i="1" u="sng" dirty="0"/>
              <a:t>Admin</a:t>
            </a:r>
            <a:r>
              <a:rPr lang="fr-FR" dirty="0"/>
              <a:t> : envoi des confs réseaux des différents EAR</a:t>
            </a:r>
          </a:p>
          <a:p>
            <a:pPr lvl="1"/>
            <a:r>
              <a:rPr lang="fr-FR" i="1" u="sng" dirty="0"/>
              <a:t>Partage</a:t>
            </a:r>
            <a:r>
              <a:rPr lang="fr-FR" i="1" dirty="0"/>
              <a:t> : </a:t>
            </a:r>
            <a:r>
              <a:rPr lang="fr-FR" dirty="0"/>
              <a:t>sauvegarde distante du serveur de fichiers </a:t>
            </a:r>
          </a:p>
          <a:p>
            <a:pPr lvl="1"/>
            <a:r>
              <a:rPr lang="fr-FR" i="1" u="sng" dirty="0"/>
              <a:t>Utilisateurs</a:t>
            </a:r>
            <a:r>
              <a:rPr lang="fr-FR" dirty="0"/>
              <a:t> : pour les répertoires privés des utilisateurs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600609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9FAD13F-5304-4816-A4DD-44E6CFF8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D440-A5EF-4A91-B7A9-73F95A10D06D}" type="slidenum">
              <a:rPr lang="fr-FR" smtClean="0"/>
              <a:t>26</a:t>
            </a:fld>
            <a:endParaRPr lang="fr-FR" dirty="0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64C7BCB1-F958-44C3-B2E5-69712900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520995"/>
            <a:ext cx="6753536" cy="778736"/>
          </a:xfrm>
        </p:spPr>
        <p:txBody>
          <a:bodyPr>
            <a:normAutofit fontScale="90000"/>
          </a:bodyPr>
          <a:lstStyle/>
          <a:p>
            <a:r>
              <a:rPr lang="fr-FR" u="sng" dirty="0"/>
              <a:t>Déploiement Du serveur NAS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43F60552-012C-4422-B468-04DE7378F06E}"/>
              </a:ext>
            </a:extLst>
          </p:cNvPr>
          <p:cNvSpPr txBox="1">
            <a:spLocks/>
          </p:cNvSpPr>
          <p:nvPr/>
        </p:nvSpPr>
        <p:spPr>
          <a:xfrm>
            <a:off x="1671422" y="1081472"/>
            <a:ext cx="8534400" cy="77873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2400" u="sng" dirty="0"/>
              <a:t>Création des instantanés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EB03E7D-6A61-41FD-8088-B078FAFF47E4}"/>
              </a:ext>
            </a:extLst>
          </p:cNvPr>
          <p:cNvSpPr txBox="1"/>
          <p:nvPr/>
        </p:nvSpPr>
        <p:spPr>
          <a:xfrm>
            <a:off x="527635" y="1959020"/>
            <a:ext cx="91819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FR" dirty="0"/>
              <a:t>Sauvegarde automatique 1 fois par jour</a:t>
            </a:r>
          </a:p>
          <a:p>
            <a:pPr marL="285750" indent="-285750">
              <a:buFontTx/>
              <a:buChar char="-"/>
            </a:pPr>
            <a:endParaRPr lang="fr-FR" dirty="0"/>
          </a:p>
          <a:p>
            <a:pPr marL="285750" indent="-285750">
              <a:buFontTx/>
              <a:buChar char="-"/>
            </a:pPr>
            <a:r>
              <a:rPr lang="fr-FR" dirty="0"/>
              <a:t>Paramétrage : 2 semaines de rétention de données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034CD53-57D0-41D4-98D0-858D103B0A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7893" y="3344015"/>
            <a:ext cx="5481458" cy="24244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9313099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9FAD13F-5304-4816-A4DD-44E6CFF8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D440-A5EF-4A91-B7A9-73F95A10D06D}" type="slidenum">
              <a:rPr lang="fr-FR" smtClean="0"/>
              <a:t>27</a:t>
            </a:fld>
            <a:endParaRPr lang="fr-FR" dirty="0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64C7BCB1-F958-44C3-B2E5-69712900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1" y="520995"/>
            <a:ext cx="8667179" cy="778736"/>
          </a:xfrm>
        </p:spPr>
        <p:txBody>
          <a:bodyPr>
            <a:normAutofit fontScale="90000"/>
          </a:bodyPr>
          <a:lstStyle/>
          <a:p>
            <a:r>
              <a:rPr lang="fr-FR" u="sng" dirty="0"/>
              <a:t>Déploiement Du serveur de supervision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EB03E7D-6A61-41FD-8088-B078FAFF47E4}"/>
              </a:ext>
            </a:extLst>
          </p:cNvPr>
          <p:cNvSpPr txBox="1"/>
          <p:nvPr/>
        </p:nvSpPr>
        <p:spPr>
          <a:xfrm>
            <a:off x="489157" y="3038559"/>
            <a:ext cx="1044516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FR" sz="2400" dirty="0"/>
              <a:t>Surveillance de l’état des divers services réseaux, serveurs et autres matériels réseau</a:t>
            </a:r>
          </a:p>
          <a:p>
            <a:pPr marL="285750" indent="-285750">
              <a:buFontTx/>
              <a:buChar char="-"/>
            </a:pPr>
            <a:endParaRPr lang="fr-FR" sz="2400" dirty="0"/>
          </a:p>
          <a:p>
            <a:pPr marL="285750" indent="-285750">
              <a:buFontTx/>
              <a:buChar char="-"/>
            </a:pPr>
            <a:r>
              <a:rPr lang="fr-FR" sz="2400" dirty="0"/>
              <a:t>Production de graphiques dynamiques</a:t>
            </a:r>
          </a:p>
        </p:txBody>
      </p:sp>
      <p:pic>
        <p:nvPicPr>
          <p:cNvPr id="2050" name="Picture 2" descr="Zabbix logo">
            <a:extLst>
              <a:ext uri="{FF2B5EF4-FFF2-40B4-BE49-F238E27FC236}">
                <a16:creationId xmlns:a16="http://schemas.microsoft.com/office/drawing/2014/main" id="{ECA294ED-4F9D-499A-892D-77114E309E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0" y="1470840"/>
            <a:ext cx="4762500" cy="124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D12F0BEF-EAEC-4957-8262-0A4C80704B6C}"/>
              </a:ext>
            </a:extLst>
          </p:cNvPr>
          <p:cNvSpPr txBox="1"/>
          <p:nvPr/>
        </p:nvSpPr>
        <p:spPr>
          <a:xfrm>
            <a:off x="665982" y="5313272"/>
            <a:ext cx="29084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Création de comptes d’administrateurs nominatifs</a:t>
            </a:r>
          </a:p>
          <a:p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4BC31D77-3964-49F5-8C13-D216800AC53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864" b="11120"/>
          <a:stretch/>
        </p:blipFill>
        <p:spPr bwMode="auto">
          <a:xfrm>
            <a:off x="3468670" y="5197930"/>
            <a:ext cx="6805478" cy="1121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6961679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9FAD13F-5304-4816-A4DD-44E6CFF8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D440-A5EF-4A91-B7A9-73F95A10D06D}" type="slidenum">
              <a:rPr lang="fr-FR" smtClean="0"/>
              <a:t>28</a:t>
            </a:fld>
            <a:endParaRPr lang="fr-FR" dirty="0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64C7BCB1-F958-44C3-B2E5-69712900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1" y="520995"/>
            <a:ext cx="8667179" cy="778736"/>
          </a:xfrm>
        </p:spPr>
        <p:txBody>
          <a:bodyPr>
            <a:normAutofit fontScale="90000"/>
          </a:bodyPr>
          <a:lstStyle/>
          <a:p>
            <a:r>
              <a:rPr lang="fr-FR" u="sng" dirty="0"/>
              <a:t>Déploiement Du serveur de supervision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43F60552-012C-4422-B468-04DE7378F06E}"/>
              </a:ext>
            </a:extLst>
          </p:cNvPr>
          <p:cNvSpPr txBox="1">
            <a:spLocks/>
          </p:cNvSpPr>
          <p:nvPr/>
        </p:nvSpPr>
        <p:spPr>
          <a:xfrm>
            <a:off x="1671422" y="1081472"/>
            <a:ext cx="8534400" cy="77873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2400" u="sng" dirty="0"/>
              <a:t>Configuration des hôtes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639A5060-E0CD-4942-8FC7-56E63493E5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869" y="3261036"/>
            <a:ext cx="7695861" cy="30759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0668AC1-4BB8-45D7-9959-E423590A2E15}"/>
              </a:ext>
            </a:extLst>
          </p:cNvPr>
          <p:cNvSpPr/>
          <p:nvPr/>
        </p:nvSpPr>
        <p:spPr>
          <a:xfrm>
            <a:off x="922255" y="1941387"/>
            <a:ext cx="10347489" cy="1562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fr-FR" dirty="0">
                <a:latin typeface="Century Gothic" panose="020B0502020202020204" pitchFamily="34" charset="0"/>
                <a:ea typeface="Century Gothic" panose="020B0502020202020204" pitchFamily="34" charset="0"/>
                <a:cs typeface="Times New Roman" panose="02020603050405020304" pitchFamily="18" charset="0"/>
              </a:rPr>
              <a:t>Création de </a:t>
            </a:r>
            <a:r>
              <a:rPr lang="fr-FR" dirty="0" err="1">
                <a:latin typeface="Century Gothic" panose="020B0502020202020204" pitchFamily="34" charset="0"/>
                <a:ea typeface="Century Gothic" panose="020B0502020202020204" pitchFamily="34" charset="0"/>
                <a:cs typeface="Times New Roman" panose="02020603050405020304" pitchFamily="18" charset="0"/>
              </a:rPr>
              <a:t>templates</a:t>
            </a:r>
            <a:r>
              <a:rPr lang="fr-FR" dirty="0">
                <a:latin typeface="Century Gothic" panose="020B0502020202020204" pitchFamily="34" charset="0"/>
                <a:ea typeface="Century Gothic" panose="020B0502020202020204" pitchFamily="34" charset="0"/>
                <a:cs typeface="Times New Roman" panose="02020603050405020304" pitchFamily="18" charset="0"/>
              </a:rPr>
              <a:t> « machines »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fr-FR" dirty="0">
                <a:latin typeface="Century Gothic" panose="020B0502020202020204" pitchFamily="34" charset="0"/>
                <a:ea typeface="Century Gothic" panose="020B0502020202020204" pitchFamily="34" charset="0"/>
                <a:cs typeface="Times New Roman" panose="02020603050405020304" pitchFamily="18" charset="0"/>
              </a:rPr>
              <a:t>Déploiement automatique des agents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fr-FR" dirty="0">
                <a:latin typeface="Century Gothic" panose="020B0502020202020204" pitchFamily="34" charset="0"/>
                <a:ea typeface="Century Gothic" panose="020B0502020202020204" pitchFamily="34" charset="0"/>
                <a:cs typeface="Times New Roman" panose="02020603050405020304" pitchFamily="18" charset="0"/>
              </a:rPr>
              <a:t>Remontée des équipements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endParaRPr lang="fr-FR" dirty="0">
              <a:latin typeface="Century Gothic" panose="020B0502020202020204" pitchFamily="34" charset="0"/>
              <a:ea typeface="Century Gothic" panose="020B0502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973834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9FAD13F-5304-4816-A4DD-44E6CFF8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D440-A5EF-4A91-B7A9-73F95A10D06D}" type="slidenum">
              <a:rPr lang="fr-FR" smtClean="0"/>
              <a:t>29</a:t>
            </a:fld>
            <a:endParaRPr lang="fr-FR" dirty="0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64C7BCB1-F958-44C3-B2E5-69712900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1" y="520995"/>
            <a:ext cx="8667179" cy="778736"/>
          </a:xfrm>
        </p:spPr>
        <p:txBody>
          <a:bodyPr>
            <a:normAutofit fontScale="90000"/>
          </a:bodyPr>
          <a:lstStyle/>
          <a:p>
            <a:r>
              <a:rPr lang="fr-FR" u="sng" dirty="0"/>
              <a:t>Déploiement Du serveur de supervision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43F60552-012C-4422-B468-04DE7378F06E}"/>
              </a:ext>
            </a:extLst>
          </p:cNvPr>
          <p:cNvSpPr txBox="1">
            <a:spLocks/>
          </p:cNvSpPr>
          <p:nvPr/>
        </p:nvSpPr>
        <p:spPr>
          <a:xfrm>
            <a:off x="933254" y="1527201"/>
            <a:ext cx="8534400" cy="77873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2400" dirty="0"/>
              <a:t>Interface type de monitoring :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55D88D5-7AA0-4A22-A995-92D96241178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8688" y="2305937"/>
            <a:ext cx="7478298" cy="39747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47244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62B5904-50E0-46B6-BB51-CBABB2541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520995"/>
            <a:ext cx="8534400" cy="778736"/>
          </a:xfrm>
        </p:spPr>
        <p:txBody>
          <a:bodyPr>
            <a:normAutofit/>
          </a:bodyPr>
          <a:lstStyle/>
          <a:p>
            <a:r>
              <a:rPr lang="fr-FR" u="sng" dirty="0"/>
              <a:t>Présentation des Acteurs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109A6CA-E399-40B9-B7CD-7C4A0DB5C9B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6171" y="1700651"/>
            <a:ext cx="3381375" cy="19716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D5955325-D339-477C-9C66-44CB25D1F6F7}"/>
              </a:ext>
            </a:extLst>
          </p:cNvPr>
          <p:cNvSpPr txBox="1"/>
          <p:nvPr/>
        </p:nvSpPr>
        <p:spPr>
          <a:xfrm>
            <a:off x="482138" y="4390200"/>
            <a:ext cx="56138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FR" dirty="0"/>
              <a:t>Cabinet du Maire (validation du projet)</a:t>
            </a:r>
          </a:p>
          <a:p>
            <a:pPr marL="285750" indent="-285750">
              <a:buFontTx/>
              <a:buChar char="-"/>
            </a:pPr>
            <a:r>
              <a:rPr lang="fr-FR" dirty="0"/>
              <a:t>Direction Informatique (validation technique)</a:t>
            </a:r>
          </a:p>
          <a:p>
            <a:pPr marL="285750" indent="-285750">
              <a:buFontTx/>
              <a:buChar char="-"/>
            </a:pPr>
            <a:r>
              <a:rPr lang="fr-FR" dirty="0"/>
              <a:t>Service juridique (validation charte et RDPG)</a:t>
            </a:r>
          </a:p>
          <a:p>
            <a:pPr marL="285750" indent="-285750">
              <a:buFontTx/>
              <a:buChar char="-"/>
            </a:pPr>
            <a:r>
              <a:rPr lang="fr-FR" dirty="0"/>
              <a:t>Responsable informatique (audit – suivi)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13A4881-09EE-4362-8346-13B28ECD25CA}"/>
              </a:ext>
            </a:extLst>
          </p:cNvPr>
          <p:cNvSpPr txBox="1"/>
          <p:nvPr/>
        </p:nvSpPr>
        <p:spPr>
          <a:xfrm>
            <a:off x="6562695" y="4374471"/>
            <a:ext cx="4548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dirty="0"/>
              <a:t>Nous-mêmes, « FUTURZO », entreprise d’expertise réseau, intégration de solutions matérielles et logicielles, conseils et formations ainsi que Cyberdéfense.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C1C2A2E-405E-4693-A22F-F0ADC174D4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D440-A5EF-4A91-B7A9-73F95A10D06D}" type="slidenum">
              <a:rPr lang="fr-FR" smtClean="0"/>
              <a:t>3</a:t>
            </a:fld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DED2C2A-7C9E-4F45-862D-E6CAF566B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5367" y="1700651"/>
            <a:ext cx="1987404" cy="19874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2057099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9FAD13F-5304-4816-A4DD-44E6CFF8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D440-A5EF-4A91-B7A9-73F95A10D06D}" type="slidenum">
              <a:rPr lang="fr-FR" smtClean="0"/>
              <a:t>30</a:t>
            </a:fld>
            <a:endParaRPr lang="fr-FR" dirty="0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64C7BCB1-F958-44C3-B2E5-69712900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1" y="520995"/>
            <a:ext cx="8667179" cy="778736"/>
          </a:xfrm>
        </p:spPr>
        <p:txBody>
          <a:bodyPr>
            <a:normAutofit/>
          </a:bodyPr>
          <a:lstStyle/>
          <a:p>
            <a:r>
              <a:rPr lang="fr-FR" u="sng" dirty="0"/>
              <a:t>Déploiement Du serveur de MAIL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43F60552-012C-4422-B468-04DE7378F06E}"/>
              </a:ext>
            </a:extLst>
          </p:cNvPr>
          <p:cNvSpPr txBox="1">
            <a:spLocks/>
          </p:cNvSpPr>
          <p:nvPr/>
        </p:nvSpPr>
        <p:spPr>
          <a:xfrm>
            <a:off x="1671422" y="1081472"/>
            <a:ext cx="8534400" cy="77873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2400" u="sng" dirty="0"/>
              <a:t>Synchronisation active directory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05ED5694-8198-4F12-A563-9CED94DDF57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1" y="1765536"/>
            <a:ext cx="5760720" cy="15951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DECC2F02-48A3-4B88-8607-3C76B3CC2510}"/>
              </a:ext>
            </a:extLst>
          </p:cNvPr>
          <p:cNvSpPr txBox="1"/>
          <p:nvPr/>
        </p:nvSpPr>
        <p:spPr>
          <a:xfrm>
            <a:off x="655931" y="4247567"/>
            <a:ext cx="54400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FR" dirty="0"/>
              <a:t>Synchronisation avec AD</a:t>
            </a:r>
          </a:p>
          <a:p>
            <a:pPr marL="285750" indent="-285750">
              <a:buFontTx/>
              <a:buChar char="-"/>
            </a:pPr>
            <a:endParaRPr lang="fr-FR" dirty="0"/>
          </a:p>
          <a:p>
            <a:pPr marL="285750" indent="-285750">
              <a:buFontTx/>
              <a:buChar char="-"/>
            </a:pPr>
            <a:r>
              <a:rPr lang="fr-FR" dirty="0"/>
              <a:t>Utilisation du serveur Mail en interface Web</a:t>
            </a:r>
          </a:p>
          <a:p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E166AC0-02D8-487B-8B3B-F7E594578319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6606" y="3540467"/>
            <a:ext cx="4511040" cy="29146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83985378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85CFB5A-98F2-41DC-BB79-0E7EACFCE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D440-A5EF-4A91-B7A9-73F95A10D06D}" type="slidenum">
              <a:rPr lang="fr-FR" smtClean="0"/>
              <a:t>31</a:t>
            </a:fld>
            <a:endParaRPr lang="fr-FR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3ED1D4F1-4193-4DE0-A656-3F0835C31D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1" y="520995"/>
            <a:ext cx="8667179" cy="778736"/>
          </a:xfrm>
        </p:spPr>
        <p:txBody>
          <a:bodyPr>
            <a:normAutofit/>
          </a:bodyPr>
          <a:lstStyle/>
          <a:p>
            <a:r>
              <a:rPr lang="fr-FR" u="sng" dirty="0"/>
              <a:t>Déploiement Du serveur WEB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1A4B266-9625-49BD-8EA7-7E8CF4D8A9A9}"/>
              </a:ext>
            </a:extLst>
          </p:cNvPr>
          <p:cNvSpPr txBox="1"/>
          <p:nvPr/>
        </p:nvSpPr>
        <p:spPr>
          <a:xfrm>
            <a:off x="123887" y="1661441"/>
            <a:ext cx="6244856" cy="42934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FR" dirty="0"/>
              <a:t>Système de gestion de contenu libre</a:t>
            </a:r>
          </a:p>
          <a:p>
            <a:pPr marL="285750" indent="-285750">
              <a:buFontTx/>
              <a:buChar char="-"/>
            </a:pPr>
            <a:endParaRPr lang="fr-FR" dirty="0"/>
          </a:p>
          <a:p>
            <a:pPr marL="285750" indent="-285750">
              <a:buFontTx/>
              <a:buChar char="-"/>
            </a:pPr>
            <a:r>
              <a:rPr lang="fr-FR" dirty="0"/>
              <a:t>Open Source</a:t>
            </a:r>
          </a:p>
          <a:p>
            <a:pPr marL="285750" indent="-285750">
              <a:buFontTx/>
              <a:buChar char="-"/>
            </a:pPr>
            <a:endParaRPr lang="fr-FR" dirty="0"/>
          </a:p>
          <a:p>
            <a:pPr marL="285750" indent="-285750">
              <a:buFontTx/>
              <a:buChar char="-"/>
            </a:pPr>
            <a:r>
              <a:rPr lang="fr-FR" dirty="0"/>
              <a:t>Nombreuses fonctionnalités participatives :</a:t>
            </a:r>
          </a:p>
          <a:p>
            <a:pPr marL="285750" indent="-285750">
              <a:buFontTx/>
              <a:buChar char="-"/>
            </a:pPr>
            <a:endParaRPr lang="fr-FR" dirty="0"/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fr-FR" sz="1600" dirty="0">
                <a:effectLst/>
                <a:latin typeface="Century Gothic" panose="020B0502020202020204" pitchFamily="34" charset="0"/>
                <a:ea typeface="Century Gothic" panose="020B0502020202020204" pitchFamily="34" charset="0"/>
                <a:cs typeface="Arial" panose="020B0604020202020204" pitchFamily="34" charset="0"/>
              </a:rPr>
              <a:t>News</a:t>
            </a:r>
            <a:endParaRPr lang="fr-FR" sz="1600" dirty="0">
              <a:latin typeface="Century Gothic" panose="020B0502020202020204" pitchFamily="34" charset="0"/>
              <a:ea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fr-FR" sz="1600" dirty="0">
                <a:effectLst/>
                <a:latin typeface="Century Gothic" panose="020B0502020202020204" pitchFamily="34" charset="0"/>
                <a:ea typeface="Century Gothic" panose="020B0502020202020204" pitchFamily="34" charset="0"/>
                <a:cs typeface="Arial" panose="020B0604020202020204" pitchFamily="34" charset="0"/>
              </a:rPr>
              <a:t>Blogs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fr-FR" sz="1600" dirty="0">
                <a:effectLst/>
                <a:latin typeface="Century Gothic" panose="020B0502020202020204" pitchFamily="34" charset="0"/>
                <a:ea typeface="Century Gothic" panose="020B0502020202020204" pitchFamily="34" charset="0"/>
                <a:cs typeface="Arial" panose="020B0604020202020204" pitchFamily="34" charset="0"/>
              </a:rPr>
              <a:t>Sondages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fr-FR" sz="1600" dirty="0">
                <a:effectLst/>
                <a:latin typeface="Century Gothic" panose="020B0502020202020204" pitchFamily="34" charset="0"/>
                <a:ea typeface="Century Gothic" panose="020B0502020202020204" pitchFamily="34" charset="0"/>
                <a:cs typeface="Arial" panose="020B0604020202020204" pitchFamily="34" charset="0"/>
              </a:rPr>
              <a:t>Flux RSS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endParaRPr lang="fr-FR" sz="1800" dirty="0">
              <a:solidFill>
                <a:srgbClr val="000000"/>
              </a:solidFill>
              <a:effectLst/>
              <a:latin typeface="Century Gothic" panose="020B0502020202020204" pitchFamily="34" charset="0"/>
              <a:ea typeface="Century Gothic" panose="020B0502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endParaRPr lang="fr-FR" sz="1800" dirty="0">
              <a:effectLst/>
              <a:latin typeface="Century Gothic" panose="020B0502020202020204" pitchFamily="34" charset="0"/>
              <a:ea typeface="Century Gothic" panose="020B0502020202020204" pitchFamily="34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  <p:pic>
        <p:nvPicPr>
          <p:cNvPr id="1026" name="Picture 2" descr="Joomla est-il en train de mourir ? – UX Designer à Bordeaux – Jeu vidéo et  Réalité Virtuelle">
            <a:extLst>
              <a:ext uri="{FF2B5EF4-FFF2-40B4-BE49-F238E27FC236}">
                <a16:creationId xmlns:a16="http://schemas.microsoft.com/office/drawing/2014/main" id="{E1F1D895-5E25-4B18-A234-3AFB2F8410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5990" y="1657350"/>
            <a:ext cx="2590800" cy="177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D6BB7D73-F2C5-474C-9123-79E5EB04CD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5598" y="4156977"/>
            <a:ext cx="4829175" cy="2390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65223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9FAD13F-5304-4816-A4DD-44E6CFF8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D440-A5EF-4A91-B7A9-73F95A10D06D}" type="slidenum">
              <a:rPr lang="fr-FR" smtClean="0"/>
              <a:t>32</a:t>
            </a:fld>
            <a:endParaRPr lang="fr-FR" dirty="0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64C7BCB1-F958-44C3-B2E5-69712900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0537" y="884466"/>
            <a:ext cx="8667179" cy="778736"/>
          </a:xfrm>
        </p:spPr>
        <p:txBody>
          <a:bodyPr>
            <a:normAutofit/>
          </a:bodyPr>
          <a:lstStyle/>
          <a:p>
            <a:r>
              <a:rPr lang="fr-FR" sz="2800" u="sng" dirty="0"/>
              <a:t>Déploiement Du serveur Anti-Virus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43F60552-012C-4422-B468-04DE7378F06E}"/>
              </a:ext>
            </a:extLst>
          </p:cNvPr>
          <p:cNvSpPr txBox="1">
            <a:spLocks/>
          </p:cNvSpPr>
          <p:nvPr/>
        </p:nvSpPr>
        <p:spPr>
          <a:xfrm>
            <a:off x="1288650" y="1584901"/>
            <a:ext cx="8534400" cy="77873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2400" u="sng" dirty="0"/>
              <a:t>Synchronisation active directory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D96DCF3-1781-4BF7-B3BD-0907197C68E9}"/>
              </a:ext>
            </a:extLst>
          </p:cNvPr>
          <p:cNvSpPr txBox="1"/>
          <p:nvPr/>
        </p:nvSpPr>
        <p:spPr>
          <a:xfrm>
            <a:off x="177050" y="2136338"/>
            <a:ext cx="62448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 </a:t>
            </a:r>
          </a:p>
          <a:p>
            <a:pPr lvl="0"/>
            <a:r>
              <a:rPr lang="fr-FR" dirty="0"/>
              <a:t>	- Création d’une machine virtuelle sous HYPER-V</a:t>
            </a:r>
          </a:p>
          <a:p>
            <a:pPr lvl="0"/>
            <a:endParaRPr lang="fr-FR" dirty="0"/>
          </a:p>
          <a:p>
            <a:pPr lvl="0"/>
            <a:r>
              <a:rPr lang="fr-FR" dirty="0"/>
              <a:t>	- Installation du serveur Anti-Virus,</a:t>
            </a:r>
          </a:p>
          <a:p>
            <a:pPr lvl="0"/>
            <a:endParaRPr lang="fr-FR" dirty="0"/>
          </a:p>
          <a:p>
            <a:pPr lvl="0"/>
            <a:r>
              <a:rPr lang="fr-FR" dirty="0"/>
              <a:t>	- Configuration de l’interface Web,</a:t>
            </a:r>
          </a:p>
          <a:p>
            <a:pPr lvl="0"/>
            <a:endParaRPr lang="fr-FR" dirty="0"/>
          </a:p>
          <a:p>
            <a:pPr lvl="0"/>
            <a:r>
              <a:rPr lang="fr-FR" dirty="0"/>
              <a:t>	- Création des packages d’installation des agents</a:t>
            </a:r>
          </a:p>
          <a:p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3DF0B5AF-362E-4FC9-9BA5-C6002DFCD39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6583" y="2324700"/>
            <a:ext cx="3592195" cy="40138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5F23A4F1-0E15-4A8A-84C3-858AD1F5DD8B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1" y="4916616"/>
            <a:ext cx="5890768" cy="1420389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itre 1">
            <a:extLst>
              <a:ext uri="{FF2B5EF4-FFF2-40B4-BE49-F238E27FC236}">
                <a16:creationId xmlns:a16="http://schemas.microsoft.com/office/drawing/2014/main" id="{B3C6F099-AC9E-4B42-BBC4-94C24C19556B}"/>
              </a:ext>
            </a:extLst>
          </p:cNvPr>
          <p:cNvSpPr txBox="1">
            <a:spLocks/>
          </p:cNvSpPr>
          <p:nvPr/>
        </p:nvSpPr>
        <p:spPr>
          <a:xfrm>
            <a:off x="475104" y="165827"/>
            <a:ext cx="8667179" cy="77873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u="sng" dirty="0"/>
              <a:t>Mise en place du contexte </a:t>
            </a:r>
            <a:r>
              <a:rPr lang="fr-FR" u="sng" dirty="0" err="1"/>
              <a:t>ssi</a:t>
            </a:r>
            <a:endParaRPr lang="fr-FR" u="sng" dirty="0"/>
          </a:p>
        </p:txBody>
      </p:sp>
    </p:spTree>
    <p:extLst>
      <p:ext uri="{BB962C8B-B14F-4D97-AF65-F5344CB8AC3E}">
        <p14:creationId xmlns:p14="http://schemas.microsoft.com/office/powerpoint/2010/main" val="117989578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250E621-EAEC-4DBC-A91C-55631DA11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D440-A5EF-4A91-B7A9-73F95A10D06D}" type="slidenum">
              <a:rPr lang="fr-FR" smtClean="0"/>
              <a:t>33</a:t>
            </a:fld>
            <a:endParaRPr lang="fr-FR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F20C0F58-E9F4-48AD-9FAD-A4BD29272562}"/>
              </a:ext>
            </a:extLst>
          </p:cNvPr>
          <p:cNvSpPr txBox="1">
            <a:spLocks/>
          </p:cNvSpPr>
          <p:nvPr/>
        </p:nvSpPr>
        <p:spPr>
          <a:xfrm>
            <a:off x="3820815" y="203300"/>
            <a:ext cx="8667179" cy="77873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u="sng" dirty="0"/>
              <a:t>Déploiement DE LA STATION BLANCHE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B13336E-4189-463C-8BBE-1F70C13406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376933" cy="6858000"/>
          </a:xfrm>
          <a:prstGeom prst="rect">
            <a:avLst/>
          </a:prstGeom>
        </p:spPr>
      </p:pic>
      <p:sp>
        <p:nvSpPr>
          <p:cNvPr id="8" name="Rectangle 3">
            <a:extLst>
              <a:ext uri="{FF2B5EF4-FFF2-40B4-BE49-F238E27FC236}">
                <a16:creationId xmlns:a16="http://schemas.microsoft.com/office/drawing/2014/main" id="{21032A65-B391-494D-A89C-16B73826A932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3774120" y="1270676"/>
            <a:ext cx="7160202" cy="3877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altLang="fr-FR" sz="2800" b="0" i="0" u="none" strike="noStrike" cap="none" normalizeH="0" baseline="0" dirty="0">
                <a:ln>
                  <a:noFill/>
                </a:ln>
                <a:effectLst/>
                <a:latin typeface="Century Gothic" panose="020B0502020202020204" pitchFamily="34" charset="0"/>
                <a:ea typeface="Century Gothic" panose="020B0502020202020204" pitchFamily="34" charset="0"/>
                <a:cs typeface="Times New Roman" panose="02020603050405020304" pitchFamily="18" charset="0"/>
              </a:rPr>
              <a:t>Utilitaire </a:t>
            </a:r>
            <a:r>
              <a:rPr kumimoji="0" lang="fr-FR" altLang="fr-FR" sz="2800" i="0" strike="noStrike" cap="none" normalizeH="0" baseline="0" dirty="0" err="1">
                <a:ln>
                  <a:noFill/>
                </a:ln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Courier New" panose="02070309020205020404" pitchFamily="49" charset="0"/>
              </a:rPr>
              <a:t>antivirscan</a:t>
            </a:r>
            <a:r>
              <a:rPr kumimoji="0" lang="fr-FR" altLang="fr-FR" sz="2800" i="0" strike="noStrike" cap="none" normalizeH="0" baseline="0" dirty="0">
                <a:ln>
                  <a:noFill/>
                </a:ln>
                <a:effectLst/>
                <a:latin typeface="Century Gothic" panose="020B0502020202020204" pitchFamily="34" charset="0"/>
                <a:ea typeface="Century Gothic" panose="020B0502020202020204" pitchFamily="34" charset="0"/>
                <a:cs typeface="Times New Roman" panose="02020603050405020304" pitchFamily="18" charset="0"/>
              </a:rPr>
              <a:t> </a:t>
            </a:r>
            <a:r>
              <a:rPr kumimoji="0" lang="fr-FR" altLang="fr-FR" sz="2800" b="0" i="0" u="none" strike="noStrike" cap="none" normalizeH="0" baseline="0" dirty="0">
                <a:ln>
                  <a:noFill/>
                </a:ln>
                <a:effectLst/>
                <a:latin typeface="Century Gothic" panose="020B0502020202020204" pitchFamily="34" charset="0"/>
                <a:ea typeface="Century Gothic" panose="020B0502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fr-FR" altLang="fr-FR" sz="2800" b="0" i="0" u="none" strike="noStrike" cap="none" normalizeH="0" baseline="0" dirty="0">
              <a:ln>
                <a:noFill/>
              </a:ln>
              <a:effectLst/>
              <a:latin typeface="Century Gothic" panose="020B0502020202020204" pitchFamily="34" charset="0"/>
              <a:ea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457200" lvl="1" indent="0" algn="just" defTabSz="914400">
              <a:buClrTx/>
              <a:buSzTx/>
              <a:buFontTx/>
              <a:buChar char="•"/>
            </a:pPr>
            <a:r>
              <a:rPr kumimoji="0" lang="fr-FR" altLang="fr-FR" sz="2600" b="0" i="0" u="none" strike="noStrike" cap="none" normalizeH="0" baseline="0" dirty="0">
                <a:ln>
                  <a:noFill/>
                </a:ln>
                <a:effectLst/>
                <a:latin typeface="Century Gothic" panose="020B0502020202020204" pitchFamily="34" charset="0"/>
                <a:ea typeface="Century Gothic" panose="020B0502020202020204" pitchFamily="34" charset="0"/>
                <a:cs typeface="Times New Roman" panose="02020603050405020304" pitchFamily="18" charset="0"/>
              </a:rPr>
              <a:t>scan des supports insérés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fr-FR" altLang="fr-FR" sz="2800" b="0" i="0" u="none" strike="noStrike" cap="none" normalizeH="0" baseline="0" dirty="0">
              <a:ln>
                <a:noFill/>
              </a:ln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fr-FR" altLang="fr-FR" sz="2800" b="0" i="0" u="none" strike="noStrike" cap="none" normalizeH="0" baseline="0" dirty="0">
              <a:ln>
                <a:noFill/>
              </a:ln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altLang="fr-FR" sz="2800" b="0" i="0" u="none" strike="noStrike" cap="none" normalizeH="0" baseline="0" dirty="0">
                <a:ln>
                  <a:noFill/>
                </a:ln>
                <a:effectLst/>
                <a:latin typeface="Century Gothic" panose="020B0502020202020204" pitchFamily="34" charset="0"/>
                <a:ea typeface="Century Gothic" panose="020B0502020202020204" pitchFamily="34" charset="0"/>
                <a:cs typeface="Times New Roman" panose="02020603050405020304" pitchFamily="18" charset="0"/>
              </a:rPr>
              <a:t>Utilisation antivirus </a:t>
            </a:r>
            <a:r>
              <a:rPr kumimoji="0" lang="fr-FR" altLang="fr-FR" sz="2800" i="0" strike="noStrike" cap="none" normalizeH="0" baseline="0" dirty="0" err="1">
                <a:ln>
                  <a:noFill/>
                </a:ln>
                <a:effectLst/>
                <a:latin typeface="Century Gothic" panose="020B0502020202020204" pitchFamily="34" charset="0"/>
                <a:ea typeface="Century Gothic" panose="020B0502020202020204" pitchFamily="34" charset="0"/>
                <a:cs typeface="Times New Roman" panose="02020603050405020304" pitchFamily="18" charset="0"/>
              </a:rPr>
              <a:t>Clamav</a:t>
            </a:r>
            <a:r>
              <a:rPr lang="fr-FR" altLang="fr-FR" sz="2800" dirty="0">
                <a:latin typeface="Century Gothic" panose="020B0502020202020204" pitchFamily="34" charset="0"/>
                <a:ea typeface="Century Gothic" panose="020B0502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fr-FR" altLang="fr-FR" sz="2800" dirty="0">
              <a:latin typeface="Century Gothic" panose="020B0502020202020204" pitchFamily="34" charset="0"/>
              <a:ea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457200" lvl="1" indent="0" algn="just" defTabSz="914400">
              <a:buClrTx/>
              <a:buSzTx/>
              <a:buFontTx/>
              <a:buChar char="•"/>
            </a:pPr>
            <a:r>
              <a:rPr kumimoji="0" lang="fr-FR" altLang="fr-FR" sz="2600" b="0" i="0" u="none" strike="noStrike" cap="none" normalizeH="0" baseline="0" dirty="0">
                <a:ln>
                  <a:noFill/>
                </a:ln>
                <a:effectLst/>
                <a:latin typeface="Century Gothic" panose="020B0502020202020204" pitchFamily="34" charset="0"/>
                <a:ea typeface="Century Gothic" panose="020B0502020202020204" pitchFamily="34" charset="0"/>
                <a:cs typeface="Times New Roman" panose="02020603050405020304" pitchFamily="18" charset="0"/>
              </a:rPr>
              <a:t>mise à jour des définitions de virus </a:t>
            </a:r>
            <a:r>
              <a:rPr lang="fr-FR" altLang="fr-FR" sz="2600" dirty="0">
                <a:latin typeface="Century Gothic" panose="020B0502020202020204" pitchFamily="34" charset="0"/>
                <a:ea typeface="Century Gothic" panose="020B0502020202020204" pitchFamily="34" charset="0"/>
                <a:cs typeface="Times New Roman" panose="02020603050405020304" pitchFamily="18" charset="0"/>
              </a:rPr>
              <a:t>hors-ligne</a:t>
            </a:r>
            <a:endParaRPr kumimoji="0" lang="fr-FR" altLang="fr-FR" sz="26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346165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7A2CA20-D71F-4181-92B0-B86C89056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D440-A5EF-4A91-B7A9-73F95A10D06D}" type="slidenum">
              <a:rPr lang="fr-FR" smtClean="0"/>
              <a:t>34</a:t>
            </a:fld>
            <a:endParaRPr lang="fr-FR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2EAF2A98-38AA-4183-9D16-3332F96595A7}"/>
              </a:ext>
            </a:extLst>
          </p:cNvPr>
          <p:cNvSpPr txBox="1">
            <a:spLocks/>
          </p:cNvSpPr>
          <p:nvPr/>
        </p:nvSpPr>
        <p:spPr>
          <a:xfrm>
            <a:off x="684211" y="520995"/>
            <a:ext cx="8667179" cy="77873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u="sng" dirty="0"/>
              <a:t>Plan de Sauvegardes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798F58B9-9132-4189-A6CF-4B0B3C2F4D65}"/>
              </a:ext>
            </a:extLst>
          </p:cNvPr>
          <p:cNvSpPr txBox="1">
            <a:spLocks/>
          </p:cNvSpPr>
          <p:nvPr/>
        </p:nvSpPr>
        <p:spPr>
          <a:xfrm>
            <a:off x="548678" y="1668514"/>
            <a:ext cx="6778097" cy="77873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342900" indent="-342900">
              <a:buFontTx/>
              <a:buChar char="-"/>
            </a:pPr>
            <a:r>
              <a:rPr lang="fr-FR" sz="1800" dirty="0" err="1"/>
              <a:t>LiSTING</a:t>
            </a:r>
            <a:r>
              <a:rPr lang="fr-FR" sz="1800" dirty="0"/>
              <a:t> DES PROCEDURES DE SAUVEGARDES </a:t>
            </a:r>
            <a:r>
              <a:rPr lang="fr-FR" sz="1800" dirty="0" err="1"/>
              <a:t>DéTAILLé</a:t>
            </a:r>
            <a:endParaRPr lang="fr-FR" sz="1800" dirty="0"/>
          </a:p>
          <a:p>
            <a:pPr marL="342900" indent="-342900">
              <a:buFontTx/>
              <a:buChar char="-"/>
            </a:pPr>
            <a:r>
              <a:rPr lang="fr-FR" sz="1800" dirty="0"/>
              <a:t>FICHES DE TACHES PAS-A-PAS</a:t>
            </a:r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6FA8FDD1-9DDA-4F3B-A621-F464DDCC5406}"/>
              </a:ext>
            </a:extLst>
          </p:cNvPr>
          <p:cNvSpPr txBox="1">
            <a:spLocks/>
          </p:cNvSpPr>
          <p:nvPr/>
        </p:nvSpPr>
        <p:spPr>
          <a:xfrm>
            <a:off x="684211" y="3287958"/>
            <a:ext cx="6778097" cy="77873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u="sng" dirty="0"/>
              <a:t>PLAN de reprise d’activité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542A6299-D275-49C4-AF40-1FF7DAB98D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8647" y="609600"/>
            <a:ext cx="3426798" cy="2697692"/>
          </a:xfrm>
          <a:prstGeom prst="rect">
            <a:avLst/>
          </a:prstGeom>
        </p:spPr>
      </p:pic>
      <p:sp>
        <p:nvSpPr>
          <p:cNvPr id="18" name="Titre 1">
            <a:extLst>
              <a:ext uri="{FF2B5EF4-FFF2-40B4-BE49-F238E27FC236}">
                <a16:creationId xmlns:a16="http://schemas.microsoft.com/office/drawing/2014/main" id="{F8078FC2-5521-4A35-AC92-CEBCB4159281}"/>
              </a:ext>
            </a:extLst>
          </p:cNvPr>
          <p:cNvSpPr txBox="1">
            <a:spLocks/>
          </p:cNvSpPr>
          <p:nvPr/>
        </p:nvSpPr>
        <p:spPr>
          <a:xfrm>
            <a:off x="684210" y="4435477"/>
            <a:ext cx="6778097" cy="1295472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285750" indent="-285750">
              <a:buFontTx/>
              <a:buChar char="-"/>
            </a:pPr>
            <a:r>
              <a:rPr lang="fr-FR" sz="1800" dirty="0"/>
              <a:t>Procédures de restauration en cas de sinistres sur les systèmes et les équipements</a:t>
            </a:r>
          </a:p>
          <a:p>
            <a:pPr marL="285750" indent="-285750">
              <a:buFontTx/>
              <a:buChar char="-"/>
            </a:pPr>
            <a:endParaRPr lang="fr-FR" sz="1800" dirty="0"/>
          </a:p>
          <a:p>
            <a:pPr marL="285750" indent="-285750">
              <a:buFontTx/>
              <a:buChar char="-"/>
            </a:pPr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182297060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7A2CA20-D71F-4181-92B0-B86C89056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D440-A5EF-4A91-B7A9-73F95A10D06D}" type="slidenum">
              <a:rPr lang="fr-FR" smtClean="0"/>
              <a:t>35</a:t>
            </a:fld>
            <a:endParaRPr lang="fr-FR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27BA9C6C-D10F-42AF-B683-805CC7F44937}"/>
              </a:ext>
            </a:extLst>
          </p:cNvPr>
          <p:cNvSpPr txBox="1">
            <a:spLocks/>
          </p:cNvSpPr>
          <p:nvPr/>
        </p:nvSpPr>
        <p:spPr>
          <a:xfrm>
            <a:off x="684211" y="520995"/>
            <a:ext cx="8667179" cy="77873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u="sng" dirty="0"/>
              <a:t>Procédure d’exploitation </a:t>
            </a:r>
            <a:r>
              <a:rPr lang="fr-FR" u="sng" dirty="0" err="1"/>
              <a:t>veracrypt</a:t>
            </a:r>
            <a:endParaRPr lang="fr-FR" u="sng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1FEC7B24-04C0-48A3-AEB1-9382BBBB55A1}"/>
              </a:ext>
            </a:extLst>
          </p:cNvPr>
          <p:cNvSpPr txBox="1">
            <a:spLocks/>
          </p:cNvSpPr>
          <p:nvPr/>
        </p:nvSpPr>
        <p:spPr>
          <a:xfrm>
            <a:off x="816990" y="3883173"/>
            <a:ext cx="8534400" cy="198572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342900" indent="-342900">
              <a:buFontTx/>
              <a:buChar char="-"/>
            </a:pPr>
            <a:r>
              <a:rPr lang="fr-FR" sz="2400" dirty="0"/>
              <a:t>Mise en place logiciel de cryptage des données</a:t>
            </a:r>
          </a:p>
          <a:p>
            <a:endParaRPr lang="fr-FR" sz="2400" dirty="0"/>
          </a:p>
          <a:p>
            <a:pPr marL="342900" indent="-342900">
              <a:buFontTx/>
              <a:buChar char="-"/>
            </a:pPr>
            <a:r>
              <a:rPr lang="fr-FR" sz="2400" dirty="0"/>
              <a:t>Formation a l’utilisation</a:t>
            </a:r>
          </a:p>
          <a:p>
            <a:pPr marL="342900" indent="-342900">
              <a:buFontTx/>
              <a:buChar char="-"/>
            </a:pPr>
            <a:endParaRPr lang="fr-FR" sz="2400" dirty="0"/>
          </a:p>
          <a:p>
            <a:pPr marL="342900" indent="-342900">
              <a:buFontTx/>
              <a:buChar char="-"/>
            </a:pPr>
            <a:r>
              <a:rPr lang="fr-FR" sz="2400" dirty="0"/>
              <a:t>Procédure détaillée</a:t>
            </a:r>
          </a:p>
        </p:txBody>
      </p:sp>
      <p:pic>
        <p:nvPicPr>
          <p:cNvPr id="2050" name="Picture 2" descr="VeraCrypt — Wikipédia">
            <a:extLst>
              <a:ext uri="{FF2B5EF4-FFF2-40B4-BE49-F238E27FC236}">
                <a16:creationId xmlns:a16="http://schemas.microsoft.com/office/drawing/2014/main" id="{6F6CF48C-F3AE-4CFF-99D9-7F71878475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967" y="1590783"/>
            <a:ext cx="2362200" cy="1933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239752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7A2CA20-D71F-4181-92B0-B86C89056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D440-A5EF-4A91-B7A9-73F95A10D06D}" type="slidenum">
              <a:rPr lang="fr-FR" smtClean="0"/>
              <a:t>36</a:t>
            </a:fld>
            <a:endParaRPr lang="fr-FR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D52D8F5A-60CE-4801-91FE-81812B77B5CF}"/>
              </a:ext>
            </a:extLst>
          </p:cNvPr>
          <p:cNvSpPr txBox="1">
            <a:spLocks/>
          </p:cNvSpPr>
          <p:nvPr/>
        </p:nvSpPr>
        <p:spPr>
          <a:xfrm>
            <a:off x="684211" y="520995"/>
            <a:ext cx="8667179" cy="77873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u="sng" dirty="0"/>
              <a:t>charte </a:t>
            </a:r>
            <a:r>
              <a:rPr lang="fr-FR" u="sng" dirty="0" err="1"/>
              <a:t>rgpd</a:t>
            </a:r>
            <a:endParaRPr lang="fr-FR" u="sng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5E765F2A-7351-43B3-AA75-F9B3892A31E1}"/>
              </a:ext>
            </a:extLst>
          </p:cNvPr>
          <p:cNvSpPr txBox="1">
            <a:spLocks/>
          </p:cNvSpPr>
          <p:nvPr/>
        </p:nvSpPr>
        <p:spPr>
          <a:xfrm>
            <a:off x="684211" y="1579183"/>
            <a:ext cx="5411789" cy="131448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342900" indent="-342900">
              <a:buFontTx/>
              <a:buChar char="-"/>
            </a:pPr>
            <a:r>
              <a:rPr lang="fr-FR" sz="2400" dirty="0"/>
              <a:t>Modalités de manipulation des données</a:t>
            </a:r>
          </a:p>
          <a:p>
            <a:pPr marL="342900" indent="-342900">
              <a:buFontTx/>
              <a:buChar char="-"/>
            </a:pPr>
            <a:endParaRPr lang="fr-FR" sz="2400" dirty="0"/>
          </a:p>
          <a:p>
            <a:pPr marL="342900" indent="-342900">
              <a:buFontTx/>
              <a:buChar char="-"/>
            </a:pPr>
            <a:r>
              <a:rPr lang="fr-FR" sz="2400" dirty="0"/>
              <a:t>Droits inhérents aux utilisateurs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70026549-5318-44AC-81A3-31294A3F7138}"/>
              </a:ext>
            </a:extLst>
          </p:cNvPr>
          <p:cNvSpPr txBox="1">
            <a:spLocks/>
          </p:cNvSpPr>
          <p:nvPr/>
        </p:nvSpPr>
        <p:spPr>
          <a:xfrm>
            <a:off x="608967" y="3956598"/>
            <a:ext cx="8667179" cy="77873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u="sng" dirty="0"/>
              <a:t>Fiches-réflexe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E5D261C5-6BF9-4E30-BF5E-BCB85D43ED24}"/>
              </a:ext>
            </a:extLst>
          </p:cNvPr>
          <p:cNvSpPr txBox="1">
            <a:spLocks/>
          </p:cNvSpPr>
          <p:nvPr/>
        </p:nvSpPr>
        <p:spPr>
          <a:xfrm>
            <a:off x="675357" y="4913300"/>
            <a:ext cx="8534400" cy="131448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342900" indent="-342900">
              <a:buFontTx/>
              <a:buChar char="-"/>
            </a:pPr>
            <a:r>
              <a:rPr lang="fr-FR" sz="2400" dirty="0"/>
              <a:t>En cas d’incident </a:t>
            </a:r>
            <a:r>
              <a:rPr lang="fr-FR" sz="2400" dirty="0" err="1"/>
              <a:t>ssi</a:t>
            </a:r>
            <a:endParaRPr lang="fr-FR" sz="2400" dirty="0"/>
          </a:p>
          <a:p>
            <a:pPr marL="342900" indent="-342900">
              <a:buFontTx/>
              <a:buChar char="-"/>
            </a:pPr>
            <a:endParaRPr lang="fr-FR" sz="2400" dirty="0"/>
          </a:p>
          <a:p>
            <a:pPr marL="342900" indent="-342900">
              <a:buFontTx/>
              <a:buChar char="-"/>
            </a:pPr>
            <a:r>
              <a:rPr lang="fr-FR" sz="2400" dirty="0"/>
              <a:t>Simple à mettre en </a:t>
            </a:r>
            <a:r>
              <a:rPr lang="fr-FR" sz="2400" dirty="0" err="1"/>
              <a:t>oeuvre</a:t>
            </a:r>
            <a:endParaRPr lang="fr-FR" sz="2400" dirty="0"/>
          </a:p>
        </p:txBody>
      </p:sp>
      <p:pic>
        <p:nvPicPr>
          <p:cNvPr id="3074" name="Picture 2" descr="RGPD : par où commencer | CNIL">
            <a:extLst>
              <a:ext uri="{FF2B5EF4-FFF2-40B4-BE49-F238E27FC236}">
                <a16:creationId xmlns:a16="http://schemas.microsoft.com/office/drawing/2014/main" id="{F17BBC1D-5050-440A-9048-B90F7F1F4F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0478" y="609600"/>
            <a:ext cx="5330908" cy="2870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Glossaire">
            <a:extLst>
              <a:ext uri="{FF2B5EF4-FFF2-40B4-BE49-F238E27FC236}">
                <a16:creationId xmlns:a16="http://schemas.microsoft.com/office/drawing/2014/main" id="{DC346534-C496-4CAA-AC9B-627AB09CCD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1754" y="4575006"/>
            <a:ext cx="2343150" cy="156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443650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93DA1E9-29AF-4A13-BB08-EEC1255BB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D440-A5EF-4A91-B7A9-73F95A10D06D}" type="slidenum">
              <a:rPr lang="fr-FR" smtClean="0"/>
              <a:t>37</a:t>
            </a:fld>
            <a:endParaRPr lang="fr-FR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F06F7139-D6FC-41F3-A5EE-EC099718E3ED}"/>
              </a:ext>
            </a:extLst>
          </p:cNvPr>
          <p:cNvSpPr txBox="1">
            <a:spLocks/>
          </p:cNvSpPr>
          <p:nvPr/>
        </p:nvSpPr>
        <p:spPr>
          <a:xfrm>
            <a:off x="758642" y="1137685"/>
            <a:ext cx="8667179" cy="77873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u="sng" dirty="0"/>
              <a:t>Sensibilisation </a:t>
            </a:r>
            <a:r>
              <a:rPr lang="fr-FR" u="sng" dirty="0" err="1"/>
              <a:t>ssi</a:t>
            </a:r>
            <a:endParaRPr lang="fr-FR" u="sng" dirty="0"/>
          </a:p>
          <a:p>
            <a:endParaRPr lang="fr-FR" u="sng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60FB3C00-3A41-4A51-B9B8-233C7436EBEE}"/>
              </a:ext>
            </a:extLst>
          </p:cNvPr>
          <p:cNvSpPr txBox="1">
            <a:spLocks/>
          </p:cNvSpPr>
          <p:nvPr/>
        </p:nvSpPr>
        <p:spPr>
          <a:xfrm>
            <a:off x="684208" y="4095832"/>
            <a:ext cx="8667179" cy="77873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u="sng" dirty="0"/>
              <a:t>Formation cyber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E5631F12-58EE-4C45-844E-0CDD89B0E201}"/>
              </a:ext>
            </a:extLst>
          </p:cNvPr>
          <p:cNvSpPr txBox="1">
            <a:spLocks/>
          </p:cNvSpPr>
          <p:nvPr/>
        </p:nvSpPr>
        <p:spPr>
          <a:xfrm>
            <a:off x="684207" y="5022408"/>
            <a:ext cx="8667179" cy="77873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1800" dirty="0"/>
              <a:t>- Dispensée par les experts de la « société </a:t>
            </a:r>
            <a:r>
              <a:rPr lang="fr-FR" sz="1800" dirty="0" err="1"/>
              <a:t>futurzo</a:t>
            </a:r>
            <a:r>
              <a:rPr lang="fr-FR" sz="1800" dirty="0"/>
              <a:t> »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0DBFBC23-1C83-4F9F-8ABE-005C65EAC8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5203" y="4185318"/>
            <a:ext cx="3473746" cy="1238362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6C6AA0A-4C89-401D-A4DB-7B2A657471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3" y="1137685"/>
            <a:ext cx="2828261" cy="2243648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30EB1655-695C-45C1-8B8D-65825DBD33DA}"/>
              </a:ext>
            </a:extLst>
          </p:cNvPr>
          <p:cNvSpPr txBox="1">
            <a:spLocks/>
          </p:cNvSpPr>
          <p:nvPr/>
        </p:nvSpPr>
        <p:spPr>
          <a:xfrm>
            <a:off x="758639" y="2064261"/>
            <a:ext cx="8667179" cy="77873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285750" indent="-285750">
              <a:buFontTx/>
              <a:buChar char="-"/>
            </a:pPr>
            <a:r>
              <a:rPr lang="fr-FR" sz="1800" dirty="0"/>
              <a:t>Les bons gestes à adopter</a:t>
            </a:r>
          </a:p>
          <a:p>
            <a:pPr marL="285750" indent="-285750">
              <a:buFontTx/>
              <a:buChar char="-"/>
            </a:pPr>
            <a:endParaRPr lang="fr-FR" sz="1800" dirty="0"/>
          </a:p>
          <a:p>
            <a:pPr marL="285750" indent="-285750">
              <a:buFontTx/>
              <a:buChar char="-"/>
            </a:pPr>
            <a:r>
              <a:rPr lang="fr-FR" sz="1800" dirty="0"/>
              <a:t>Une hygiène numérique à respecter</a:t>
            </a:r>
          </a:p>
        </p:txBody>
      </p:sp>
    </p:spTree>
    <p:extLst>
      <p:ext uri="{BB962C8B-B14F-4D97-AF65-F5344CB8AC3E}">
        <p14:creationId xmlns:p14="http://schemas.microsoft.com/office/powerpoint/2010/main" val="167784768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E8C1676-6D01-4EC1-BD73-222C0E65B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D440-A5EF-4A91-B7A9-73F95A10D06D}" type="slidenum">
              <a:rPr lang="fr-FR" smtClean="0"/>
              <a:t>38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35F9E0A-51D1-4F3E-B758-ADBF8FE6C8C3}"/>
              </a:ext>
            </a:extLst>
          </p:cNvPr>
          <p:cNvSpPr txBox="1"/>
          <p:nvPr/>
        </p:nvSpPr>
        <p:spPr>
          <a:xfrm>
            <a:off x="684211" y="2525461"/>
            <a:ext cx="5034314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Tx/>
              <a:buChar char="-"/>
            </a:pPr>
            <a:r>
              <a:rPr lang="fr-FR" sz="2000" b="0" i="0" u="none" strike="noStrike" baseline="0" dirty="0">
                <a:latin typeface="Century Gothic" panose="020B0502020202020204" pitchFamily="34" charset="0"/>
              </a:rPr>
              <a:t>Capitalisation des connaissances acquises durant le développement du projet</a:t>
            </a:r>
          </a:p>
          <a:p>
            <a:pPr marL="171450" indent="-171450">
              <a:buFontTx/>
              <a:buChar char="-"/>
            </a:pPr>
            <a:endParaRPr lang="fr-FR" sz="2000" dirty="0">
              <a:latin typeface="Century Gothic" panose="020B0502020202020204" pitchFamily="34" charset="0"/>
            </a:endParaRPr>
          </a:p>
          <a:p>
            <a:endParaRPr lang="fr-FR" sz="2000" dirty="0">
              <a:latin typeface="Century Gothic" panose="020B0502020202020204" pitchFamily="34" charset="0"/>
            </a:endParaRPr>
          </a:p>
          <a:p>
            <a:pPr marL="171450" indent="-171450">
              <a:buFontTx/>
              <a:buChar char="-"/>
            </a:pPr>
            <a:endParaRPr lang="fr-FR" sz="2000" dirty="0">
              <a:latin typeface="Century Gothic" panose="020B0502020202020204" pitchFamily="34" charset="0"/>
            </a:endParaRPr>
          </a:p>
          <a:p>
            <a:pPr marL="171450" indent="-171450">
              <a:buFontTx/>
              <a:buChar char="-"/>
            </a:pPr>
            <a:r>
              <a:rPr lang="fr-FR" sz="2000" dirty="0">
                <a:latin typeface="Century Gothic" panose="020B0502020202020204" pitchFamily="34" charset="0"/>
              </a:rPr>
              <a:t>Obstacles surmontés pendant le déploiement</a:t>
            </a:r>
            <a:endParaRPr lang="fr-FR" sz="2000" b="0" i="0" u="none" strike="noStrike" baseline="0" dirty="0">
              <a:latin typeface="Century Gothic" panose="020B0502020202020204" pitchFamily="34" charset="0"/>
            </a:endParaRPr>
          </a:p>
          <a:p>
            <a:pPr marL="171450" indent="-171450">
              <a:buFontTx/>
              <a:buChar char="-"/>
            </a:pPr>
            <a:endParaRPr lang="fr-FR" sz="2000" dirty="0">
              <a:latin typeface="Century Gothic" panose="020B0502020202020204" pitchFamily="34" charset="0"/>
            </a:endParaRP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A9983892-6C51-455E-9ADF-F400318DF27C}"/>
              </a:ext>
            </a:extLst>
          </p:cNvPr>
          <p:cNvSpPr txBox="1">
            <a:spLocks/>
          </p:cNvSpPr>
          <p:nvPr/>
        </p:nvSpPr>
        <p:spPr>
          <a:xfrm>
            <a:off x="684211" y="520995"/>
            <a:ext cx="8667179" cy="77873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u="sng" dirty="0"/>
              <a:t>RETOUR d’expérience</a:t>
            </a:r>
          </a:p>
        </p:txBody>
      </p:sp>
      <p:pic>
        <p:nvPicPr>
          <p:cNvPr id="2050" name="Picture 2" descr="Réunion d'information | Retour d'expérience | ANECS">
            <a:extLst>
              <a:ext uri="{FF2B5EF4-FFF2-40B4-BE49-F238E27FC236}">
                <a16:creationId xmlns:a16="http://schemas.microsoft.com/office/drawing/2014/main" id="{84092113-FBE0-42B2-BBC8-F80A968553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9237" y="2403695"/>
            <a:ext cx="4443696" cy="2984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546773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3294F65-F450-4712-85FE-6DA40ADD2D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D440-A5EF-4A91-B7A9-73F95A10D06D}" type="slidenum">
              <a:rPr lang="fr-FR" smtClean="0"/>
              <a:t>39</a:t>
            </a:fld>
            <a:endParaRPr lang="fr-FR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15F94805-134C-4E0B-965A-FED93B472122}"/>
              </a:ext>
            </a:extLst>
          </p:cNvPr>
          <p:cNvSpPr txBox="1">
            <a:spLocks/>
          </p:cNvSpPr>
          <p:nvPr/>
        </p:nvSpPr>
        <p:spPr>
          <a:xfrm>
            <a:off x="2912902" y="2661672"/>
            <a:ext cx="5613990" cy="116426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6600" u="sng" dirty="0"/>
              <a:t>Questions ?</a:t>
            </a:r>
          </a:p>
          <a:p>
            <a:endParaRPr lang="fr-FR" u="sng" dirty="0"/>
          </a:p>
        </p:txBody>
      </p:sp>
      <p:pic>
        <p:nvPicPr>
          <p:cNvPr id="4098" name="Picture 2" descr="Concertation sur le 4e réexamen périodique des réacteurs de 900 MW -  Questions réponses - Questions réponses">
            <a:extLst>
              <a:ext uri="{FF2B5EF4-FFF2-40B4-BE49-F238E27FC236}">
                <a16:creationId xmlns:a16="http://schemas.microsoft.com/office/drawing/2014/main" id="{64564E0C-6191-4A8E-9459-9686351BEF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5595" y="719037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4F1002FC-CBED-496D-AF18-5A30654ED6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177" y="4011131"/>
            <a:ext cx="1990725" cy="2295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68010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62B5904-50E0-46B6-BB51-CBABB2541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520995"/>
            <a:ext cx="8534400" cy="778736"/>
          </a:xfrm>
        </p:spPr>
        <p:txBody>
          <a:bodyPr>
            <a:normAutofit/>
          </a:bodyPr>
          <a:lstStyle/>
          <a:p>
            <a:r>
              <a:rPr lang="fr-FR" u="sng" dirty="0"/>
              <a:t>Objectifs du projet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CCFC4851-0A49-4444-B4A4-0B3CF2A9B5E4}"/>
              </a:ext>
            </a:extLst>
          </p:cNvPr>
          <p:cNvSpPr txBox="1"/>
          <p:nvPr/>
        </p:nvSpPr>
        <p:spPr>
          <a:xfrm>
            <a:off x="756456" y="1699953"/>
            <a:ext cx="684968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/>
              <a:t>Besoins d’infrastructures :</a:t>
            </a:r>
          </a:p>
          <a:p>
            <a:endParaRPr lang="fr-FR" b="1" u="sng" dirty="0"/>
          </a:p>
          <a:p>
            <a:r>
              <a:rPr lang="fr-FR" dirty="0"/>
              <a:t>	- Wifi Utilisateurs / Invités</a:t>
            </a:r>
          </a:p>
          <a:p>
            <a:r>
              <a:rPr lang="fr-FR" dirty="0"/>
              <a:t>	- Accès réseaux Invités</a:t>
            </a:r>
          </a:p>
          <a:p>
            <a:r>
              <a:rPr lang="fr-FR" dirty="0"/>
              <a:t>	- Accès distant</a:t>
            </a:r>
          </a:p>
          <a:p>
            <a:r>
              <a:rPr lang="fr-FR" dirty="0"/>
              <a:t>	- Agrégation de deux accès internet</a:t>
            </a:r>
          </a:p>
          <a:p>
            <a:r>
              <a:rPr lang="fr-FR" dirty="0"/>
              <a:t>	- Recyclage d’ancien serveur en unité de sauvegarde</a:t>
            </a:r>
          </a:p>
          <a:p>
            <a:r>
              <a:rPr lang="fr-FR" dirty="0"/>
              <a:t>	- Filtrage de l’accès WEB</a:t>
            </a:r>
          </a:p>
          <a:p>
            <a:r>
              <a:rPr lang="fr-FR" dirty="0"/>
              <a:t>	- Logiciel de messagerie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6EA0286-6FB9-4368-8C4E-2B2E047C5C9F}"/>
              </a:ext>
            </a:extLst>
          </p:cNvPr>
          <p:cNvSpPr txBox="1"/>
          <p:nvPr/>
        </p:nvSpPr>
        <p:spPr>
          <a:xfrm>
            <a:off x="756457" y="4408499"/>
            <a:ext cx="684968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/>
              <a:t>Besoins cyber :</a:t>
            </a:r>
          </a:p>
          <a:p>
            <a:endParaRPr lang="fr-FR" b="1" u="sng" dirty="0"/>
          </a:p>
          <a:p>
            <a:r>
              <a:rPr lang="fr-FR" dirty="0"/>
              <a:t>	- Sécuriser les installations</a:t>
            </a:r>
          </a:p>
          <a:p>
            <a:r>
              <a:rPr lang="fr-FR" dirty="0"/>
              <a:t>	- Sensibilisation du personnel</a:t>
            </a:r>
          </a:p>
          <a:p>
            <a:r>
              <a:rPr lang="fr-FR" dirty="0"/>
              <a:t>	- Sauvegardes </a:t>
            </a:r>
          </a:p>
          <a:p>
            <a:r>
              <a:rPr lang="fr-FR" dirty="0"/>
              <a:t>	- PRA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9E06E86-B330-4449-8986-D923175FB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D440-A5EF-4A91-B7A9-73F95A10D06D}" type="slidenum">
              <a:rPr lang="fr-FR" smtClean="0"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065260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62B5904-50E0-46B6-BB51-CBABB2541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520995"/>
            <a:ext cx="8534400" cy="778736"/>
          </a:xfrm>
        </p:spPr>
        <p:txBody>
          <a:bodyPr>
            <a:normAutofit/>
          </a:bodyPr>
          <a:lstStyle/>
          <a:p>
            <a:r>
              <a:rPr lang="fr-FR" u="sng" dirty="0"/>
              <a:t>Audit de l’existant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CD5E698-3516-4065-AAC0-F8EDBDF78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D440-A5EF-4A91-B7A9-73F95A10D06D}" type="slidenum">
              <a:rPr lang="fr-FR" smtClean="0"/>
              <a:t>5</a:t>
            </a:fld>
            <a:endParaRPr lang="fr-FR" dirty="0"/>
          </a:p>
        </p:txBody>
      </p:sp>
      <p:pic>
        <p:nvPicPr>
          <p:cNvPr id="43" name="Image 42">
            <a:extLst>
              <a:ext uri="{FF2B5EF4-FFF2-40B4-BE49-F238E27FC236}">
                <a16:creationId xmlns:a16="http://schemas.microsoft.com/office/drawing/2014/main" id="{5B4E2A53-C2D4-4F88-B9ED-0DCB2EAE75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211" y="1505902"/>
            <a:ext cx="7103177" cy="4742498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09773C85-B884-49DD-B633-07A83900F2BC}"/>
              </a:ext>
            </a:extLst>
          </p:cNvPr>
          <p:cNvSpPr txBox="1"/>
          <p:nvPr/>
        </p:nvSpPr>
        <p:spPr>
          <a:xfrm>
            <a:off x="8095733" y="1582340"/>
            <a:ext cx="394032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/>
              <a:t>Adressage IP : </a:t>
            </a:r>
            <a:r>
              <a:rPr lang="fr-FR" dirty="0"/>
              <a:t>	</a:t>
            </a:r>
          </a:p>
          <a:p>
            <a:r>
              <a:rPr lang="fr-FR" dirty="0"/>
              <a:t>		-192.168.10.0/24</a:t>
            </a:r>
          </a:p>
          <a:p>
            <a:r>
              <a:rPr lang="fr-FR" dirty="0"/>
              <a:t>		- Pas de VLAN</a:t>
            </a:r>
          </a:p>
          <a:p>
            <a:endParaRPr lang="fr-FR" dirty="0"/>
          </a:p>
          <a:p>
            <a:r>
              <a:rPr lang="fr-FR" b="1" u="sng" dirty="0"/>
              <a:t>Existant :</a:t>
            </a:r>
            <a:r>
              <a:rPr lang="fr-FR" dirty="0"/>
              <a:t>	</a:t>
            </a:r>
          </a:p>
          <a:p>
            <a:r>
              <a:rPr lang="fr-FR" dirty="0"/>
              <a:t>		- Pare-feu/Proxy </a:t>
            </a:r>
            <a:r>
              <a:rPr lang="fr-FR" dirty="0" err="1"/>
              <a:t>pfSense</a:t>
            </a:r>
            <a:endParaRPr lang="fr-FR" dirty="0"/>
          </a:p>
          <a:p>
            <a:r>
              <a:rPr lang="fr-FR" dirty="0"/>
              <a:t>		- NAS Synology</a:t>
            </a:r>
          </a:p>
          <a:p>
            <a:r>
              <a:rPr lang="fr-FR" dirty="0"/>
              <a:t>		- </a:t>
            </a:r>
            <a:r>
              <a:rPr lang="fr-FR" dirty="0" err="1"/>
              <a:t>Srv</a:t>
            </a:r>
            <a:r>
              <a:rPr lang="fr-FR" dirty="0"/>
              <a:t>-Hôte + 5 VM</a:t>
            </a:r>
          </a:p>
          <a:p>
            <a:r>
              <a:rPr lang="fr-FR" dirty="0"/>
              <a:t>		- Windows 10-7-XP-S2019</a:t>
            </a:r>
          </a:p>
          <a:p>
            <a:endParaRPr lang="fr-FR" dirty="0"/>
          </a:p>
          <a:p>
            <a:r>
              <a:rPr lang="fr-FR" b="1" u="sng" dirty="0"/>
              <a:t>Sécurité:</a:t>
            </a:r>
            <a:r>
              <a:rPr lang="fr-FR" dirty="0"/>
              <a:t>	</a:t>
            </a:r>
          </a:p>
          <a:p>
            <a:r>
              <a:rPr lang="fr-FR" dirty="0"/>
              <a:t>		- </a:t>
            </a:r>
            <a:r>
              <a:rPr lang="fr-FR" dirty="0" err="1"/>
              <a:t>BitDefender</a:t>
            </a:r>
            <a:endParaRPr lang="fr-FR" dirty="0"/>
          </a:p>
          <a:p>
            <a:r>
              <a:rPr lang="fr-F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396226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5" name="Rectangle 134">
            <a:extLst>
              <a:ext uri="{FF2B5EF4-FFF2-40B4-BE49-F238E27FC236}">
                <a16:creationId xmlns:a16="http://schemas.microsoft.com/office/drawing/2014/main" id="{B9403C7F-76AE-4587-92A2-D4E41EBE68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62B5904-50E0-46B6-BB51-CBABB2541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78579" y="-265815"/>
            <a:ext cx="5627158" cy="137985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u="sng" dirty="0"/>
              <a:t>analyse</a:t>
            </a:r>
          </a:p>
        </p:txBody>
      </p:sp>
      <p:pic>
        <p:nvPicPr>
          <p:cNvPr id="1026" name="Picture 2" descr="Management de l'innovation, le discret design thinking">
            <a:extLst>
              <a:ext uri="{FF2B5EF4-FFF2-40B4-BE49-F238E27FC236}">
                <a16:creationId xmlns:a16="http://schemas.microsoft.com/office/drawing/2014/main" id="{AD051808-E1A9-445A-99AD-CCE3D7B5265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61" r="33198"/>
          <a:stretch/>
        </p:blipFill>
        <p:spPr bwMode="auto">
          <a:xfrm>
            <a:off x="831" y="10"/>
            <a:ext cx="3502025" cy="6857990"/>
          </a:xfrm>
          <a:prstGeom prst="rect">
            <a:avLst/>
          </a:prstGeom>
          <a:noFill/>
          <a:effectLst>
            <a:innerShdw blurRad="57150" dist="38100" dir="14460000">
              <a:prstClr val="black">
                <a:alpha val="7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3D07C86F-DCFC-44C4-A3C3-2564AF6B1439}"/>
              </a:ext>
            </a:extLst>
          </p:cNvPr>
          <p:cNvSpPr txBox="1"/>
          <p:nvPr/>
        </p:nvSpPr>
        <p:spPr>
          <a:xfrm>
            <a:off x="3960964" y="1562896"/>
            <a:ext cx="7735888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</a:pPr>
            <a:endParaRPr lang="fr-FR" sz="1600" dirty="0">
              <a:solidFill>
                <a:schemeClr val="bg2">
                  <a:lumMod val="75000"/>
                </a:schemeClr>
              </a:solidFill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</a:pPr>
            <a:endParaRPr lang="fr-FR" sz="1600" dirty="0">
              <a:solidFill>
                <a:schemeClr val="bg2">
                  <a:lumMod val="75000"/>
                </a:schemeClr>
              </a:solidFill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</a:pPr>
            <a:endParaRPr lang="fr-FR" sz="1600" dirty="0">
              <a:solidFill>
                <a:schemeClr val="bg2">
                  <a:lumMod val="75000"/>
                </a:schemeClr>
              </a:solidFill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</a:pPr>
            <a:endParaRPr lang="fr-FR" sz="1600" dirty="0">
              <a:solidFill>
                <a:schemeClr val="bg2">
                  <a:lumMod val="75000"/>
                </a:schemeClr>
              </a:solidFill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</a:pPr>
            <a:r>
              <a:rPr lang="fr-FR" sz="1600" b="1" u="sng" dirty="0"/>
              <a:t>Partie Systèmes/Réseaux :</a:t>
            </a:r>
            <a:endParaRPr lang="fr-FR" sz="1600" dirty="0"/>
          </a:p>
          <a:p>
            <a:pPr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</a:pPr>
            <a:r>
              <a:rPr lang="fr-FR" sz="1600" dirty="0"/>
              <a:t>Modification du plan d’adressage IP</a:t>
            </a:r>
          </a:p>
          <a:p>
            <a:pPr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</a:pPr>
            <a:r>
              <a:rPr lang="fr-FR" sz="1600" dirty="0"/>
              <a:t>Architecture sur 3 </a:t>
            </a:r>
            <a:r>
              <a:rPr lang="fr-FR" sz="1600" dirty="0" err="1"/>
              <a:t>switchs</a:t>
            </a:r>
            <a:r>
              <a:rPr lang="fr-FR" sz="1600" dirty="0"/>
              <a:t> avec VLANs</a:t>
            </a:r>
          </a:p>
          <a:p>
            <a:pPr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</a:pPr>
            <a:r>
              <a:rPr lang="fr-FR" sz="1600" dirty="0"/>
              <a:t>Reconfiguration du </a:t>
            </a:r>
            <a:r>
              <a:rPr lang="fr-FR" sz="1600" dirty="0" err="1"/>
              <a:t>pfSense</a:t>
            </a:r>
            <a:r>
              <a:rPr lang="fr-FR" sz="1600" dirty="0"/>
              <a:t> + Agrégation + Filtrage + Proxy + Wifi + VPN</a:t>
            </a:r>
          </a:p>
          <a:p>
            <a:pPr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</a:pPr>
            <a:r>
              <a:rPr lang="fr-FR" sz="1600" dirty="0"/>
              <a:t>Accès sans-fils utilisateurs et invités </a:t>
            </a:r>
          </a:p>
          <a:p>
            <a:pPr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</a:pPr>
            <a:r>
              <a:rPr lang="fr-FR" sz="1600" dirty="0"/>
              <a:t>Accès distant utilisateurs pour le télétravail</a:t>
            </a:r>
          </a:p>
          <a:p>
            <a:pPr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</a:pPr>
            <a:r>
              <a:rPr lang="fr-FR" sz="1600" dirty="0"/>
              <a:t>Mise en place d’une gestion interne des mail</a:t>
            </a:r>
          </a:p>
          <a:p>
            <a:pPr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</a:pPr>
            <a:r>
              <a:rPr lang="fr-FR" sz="1600" dirty="0"/>
              <a:t>Réutilisation de l’ancien serveur pour une unité de sauvegarde</a:t>
            </a:r>
          </a:p>
          <a:p>
            <a:pPr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</a:pPr>
            <a:endParaRPr lang="fr-FR" sz="1600" dirty="0"/>
          </a:p>
          <a:p>
            <a:pPr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</a:pPr>
            <a:r>
              <a:rPr lang="fr-FR" sz="1600" b="1" u="sng" dirty="0"/>
              <a:t>Partie Sécurité :</a:t>
            </a:r>
          </a:p>
          <a:p>
            <a:pPr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</a:pPr>
            <a:r>
              <a:rPr lang="fr-FR" sz="1600" dirty="0"/>
              <a:t>Mise en place d’un plan de sauvegarde + PRA</a:t>
            </a:r>
          </a:p>
          <a:p>
            <a:pPr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</a:pPr>
            <a:r>
              <a:rPr lang="fr-FR" sz="1600" dirty="0"/>
              <a:t>Mise en place d’une solution Anti-virus client/serveur</a:t>
            </a:r>
          </a:p>
          <a:p>
            <a:pPr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</a:pPr>
            <a:r>
              <a:rPr lang="fr-FR" sz="1600" dirty="0"/>
              <a:t>Mise en place d’une station blanche</a:t>
            </a:r>
          </a:p>
          <a:p>
            <a:pPr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</a:pPr>
            <a:r>
              <a:rPr lang="fr-FR" sz="1600" dirty="0"/>
              <a:t>Sensibilisation et formation des utilisateurs</a:t>
            </a:r>
          </a:p>
          <a:p>
            <a:pPr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</a:pPr>
            <a:r>
              <a:rPr lang="fr-FR" sz="1600" dirty="0"/>
              <a:t>Procédure d’exploitation </a:t>
            </a:r>
            <a:r>
              <a:rPr lang="fr-FR" sz="1600" dirty="0" err="1"/>
              <a:t>VeraCrypt</a:t>
            </a:r>
            <a:endParaRPr lang="fr-FR" sz="1600" dirty="0"/>
          </a:p>
          <a:p>
            <a:pPr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</a:pPr>
            <a:r>
              <a:rPr lang="fr-FR" sz="1600" dirty="0"/>
              <a:t>Charte RGPD</a:t>
            </a:r>
          </a:p>
          <a:p>
            <a:pPr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</a:pPr>
            <a:endParaRPr lang="fr-FR" sz="1600" dirty="0">
              <a:solidFill>
                <a:schemeClr val="bg2">
                  <a:lumMod val="75000"/>
                </a:schemeClr>
              </a:solidFill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</a:pPr>
            <a:endParaRPr lang="fr-FR" sz="1600" dirty="0">
              <a:solidFill>
                <a:schemeClr val="bg2">
                  <a:lumMod val="75000"/>
                </a:schemeClr>
              </a:solidFill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</a:pPr>
            <a:endParaRPr lang="fr-FR" sz="16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CD5E698-3516-4065-AAC0-F8EDBDF78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</p:spPr>
        <p:txBody>
          <a:bodyPr vert="horz" lIns="91440" tIns="45720" rIns="91440" bIns="45720" rtlCol="0" anchor="b">
            <a:normAutofit/>
          </a:bodyPr>
          <a:lstStyle/>
          <a:p>
            <a:pPr defTabSz="914400">
              <a:spcAft>
                <a:spcPts val="600"/>
              </a:spcAft>
            </a:pPr>
            <a:fld id="{121CD440-A5EF-4A91-B7A9-73F95A10D06D}" type="slidenum">
              <a:rPr lang="en-US"/>
              <a:pPr defTabSz="914400">
                <a:spcAft>
                  <a:spcPts val="600"/>
                </a:spcAft>
              </a:pPr>
              <a:t>6</a:t>
            </a:fld>
            <a:endParaRPr lang="en-US"/>
          </a:p>
        </p:txBody>
      </p: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D6C71778-3DDA-4748-AEBB-2A4B750163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BA1F5C7D-5183-424E-BD72-BBFC59C5A2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B848F76E-D8DE-4826-901B-4E4090240E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FAE84420-E672-4A16-8384-42BDDC4A9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044D91EB-FA8D-4FD3-88F8-053F9962BD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756B711F-46BD-4789-926C-CF2F01F71D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ZoneTexte 2">
            <a:extLst>
              <a:ext uri="{FF2B5EF4-FFF2-40B4-BE49-F238E27FC236}">
                <a16:creationId xmlns:a16="http://schemas.microsoft.com/office/drawing/2014/main" id="{09773C85-B884-49DD-B633-07A83900F2BC}"/>
              </a:ext>
            </a:extLst>
          </p:cNvPr>
          <p:cNvSpPr txBox="1"/>
          <p:nvPr/>
        </p:nvSpPr>
        <p:spPr>
          <a:xfrm>
            <a:off x="663044" y="2196306"/>
            <a:ext cx="8534400" cy="29818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79499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62B5904-50E0-46B6-BB51-CBABB2541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520995"/>
            <a:ext cx="8534400" cy="778736"/>
          </a:xfrm>
        </p:spPr>
        <p:txBody>
          <a:bodyPr>
            <a:normAutofit/>
          </a:bodyPr>
          <a:lstStyle/>
          <a:p>
            <a:r>
              <a:rPr lang="fr-FR" u="sng" dirty="0"/>
              <a:t>Scénarios envisagés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CD5E698-3516-4065-AAC0-F8EDBDF78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D440-A5EF-4A91-B7A9-73F95A10D06D}" type="slidenum">
              <a:rPr lang="fr-FR" smtClean="0"/>
              <a:t>7</a:t>
            </a:fld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9773C85-B884-49DD-B633-07A83900F2BC}"/>
              </a:ext>
            </a:extLst>
          </p:cNvPr>
          <p:cNvSpPr txBox="1"/>
          <p:nvPr/>
        </p:nvSpPr>
        <p:spPr>
          <a:xfrm>
            <a:off x="7787388" y="1505902"/>
            <a:ext cx="4404611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Adressage IP : 	</a:t>
            </a:r>
          </a:p>
          <a:p>
            <a:r>
              <a:rPr lang="fr-FR" dirty="0"/>
              <a:t>		- 192.168.10.0/25 VLAN 100</a:t>
            </a:r>
          </a:p>
          <a:p>
            <a:r>
              <a:rPr lang="fr-FR" dirty="0"/>
              <a:t>		- 192.168.10.128/26 VLAN 200</a:t>
            </a:r>
          </a:p>
          <a:p>
            <a:r>
              <a:rPr lang="fr-FR" dirty="0"/>
              <a:t>		- 192.168.10.192/26 VLAN 400</a:t>
            </a:r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Infrastructure :	</a:t>
            </a:r>
          </a:p>
          <a:p>
            <a:r>
              <a:rPr lang="fr-FR" dirty="0"/>
              <a:t>		- Pare-feu/Proxy </a:t>
            </a:r>
            <a:r>
              <a:rPr lang="fr-FR" dirty="0" err="1"/>
              <a:t>pfSense</a:t>
            </a:r>
            <a:endParaRPr lang="fr-FR" dirty="0"/>
          </a:p>
          <a:p>
            <a:r>
              <a:rPr lang="fr-FR" dirty="0"/>
              <a:t>		- </a:t>
            </a:r>
            <a:r>
              <a:rPr lang="fr-FR" dirty="0" err="1"/>
              <a:t>Wi-fi</a:t>
            </a:r>
            <a:r>
              <a:rPr lang="fr-FR" dirty="0"/>
              <a:t> </a:t>
            </a:r>
            <a:r>
              <a:rPr lang="fr-FR" dirty="0" err="1"/>
              <a:t>pfSense</a:t>
            </a:r>
            <a:endParaRPr lang="fr-FR" dirty="0"/>
          </a:p>
          <a:p>
            <a:r>
              <a:rPr lang="fr-FR" dirty="0"/>
              <a:t>		- Agrégation de lien</a:t>
            </a:r>
          </a:p>
          <a:p>
            <a:r>
              <a:rPr lang="fr-FR" dirty="0"/>
              <a:t>		- VPN</a:t>
            </a:r>
          </a:p>
          <a:p>
            <a:r>
              <a:rPr lang="fr-FR" dirty="0"/>
              <a:t>		- Serveur Backup (Ancien)</a:t>
            </a:r>
          </a:p>
          <a:p>
            <a:r>
              <a:rPr lang="fr-FR" dirty="0"/>
              <a:t>		- NAS Synology</a:t>
            </a:r>
          </a:p>
          <a:p>
            <a:r>
              <a:rPr lang="fr-FR" dirty="0"/>
              <a:t>		- </a:t>
            </a:r>
            <a:r>
              <a:rPr lang="fr-FR" dirty="0" err="1"/>
              <a:t>Srv</a:t>
            </a:r>
            <a:r>
              <a:rPr lang="fr-FR" dirty="0"/>
              <a:t>-Hôte + 5 VM</a:t>
            </a:r>
          </a:p>
          <a:p>
            <a:r>
              <a:rPr lang="fr-FR" dirty="0"/>
              <a:t>		- </a:t>
            </a:r>
            <a:r>
              <a:rPr lang="fr-FR" dirty="0" err="1"/>
              <a:t>BitDefender</a:t>
            </a:r>
            <a:endParaRPr lang="fr-FR" dirty="0"/>
          </a:p>
          <a:p>
            <a:r>
              <a:rPr lang="fr-FR" dirty="0"/>
              <a:t>		- Windows 10-Srv2019</a:t>
            </a:r>
          </a:p>
          <a:p>
            <a:r>
              <a:rPr lang="fr-FR" dirty="0"/>
              <a:t>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37D342D-6636-41E4-A540-40522A24CF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4212" y="1505902"/>
            <a:ext cx="7023995" cy="4970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6091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62B5904-50E0-46B6-BB51-CBABB2541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520995"/>
            <a:ext cx="8534400" cy="778736"/>
          </a:xfrm>
        </p:spPr>
        <p:txBody>
          <a:bodyPr>
            <a:normAutofit/>
          </a:bodyPr>
          <a:lstStyle/>
          <a:p>
            <a:r>
              <a:rPr lang="fr-FR" u="sng" dirty="0"/>
              <a:t>Déploiement des solutions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9E06E86-B330-4449-8986-D923175FB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D440-A5EF-4A91-B7A9-73F95A10D06D}" type="slidenum">
              <a:rPr lang="fr-FR" smtClean="0"/>
              <a:t>8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AC45854-DD67-4AF9-8D54-F60FE40D8114}"/>
              </a:ext>
            </a:extLst>
          </p:cNvPr>
          <p:cNvSpPr txBox="1"/>
          <p:nvPr/>
        </p:nvSpPr>
        <p:spPr>
          <a:xfrm>
            <a:off x="684212" y="1621415"/>
            <a:ext cx="853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/>
              <a:t>Matrice des flux effective sur le routeur </a:t>
            </a:r>
            <a:r>
              <a:rPr lang="fr-FR" b="1" u="sng" dirty="0" err="1"/>
              <a:t>PfSense</a:t>
            </a:r>
            <a:r>
              <a:rPr lang="fr-FR" b="1" u="sng" dirty="0"/>
              <a:t> </a:t>
            </a:r>
          </a:p>
        </p:txBody>
      </p:sp>
      <p:graphicFrame>
        <p:nvGraphicFramePr>
          <p:cNvPr id="8" name="Tableau 8">
            <a:extLst>
              <a:ext uri="{FF2B5EF4-FFF2-40B4-BE49-F238E27FC236}">
                <a16:creationId xmlns:a16="http://schemas.microsoft.com/office/drawing/2014/main" id="{ED43E4C3-DB28-4477-92BB-CA146AC6F2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6338405"/>
              </p:ext>
            </p:extLst>
          </p:nvPr>
        </p:nvGraphicFramePr>
        <p:xfrm>
          <a:off x="1949449" y="2312432"/>
          <a:ext cx="8293101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4475">
                  <a:extLst>
                    <a:ext uri="{9D8B030D-6E8A-4147-A177-3AD203B41FA5}">
                      <a16:colId xmlns:a16="http://schemas.microsoft.com/office/drawing/2014/main" val="3278524951"/>
                    </a:ext>
                  </a:extLst>
                </a:gridCol>
                <a:gridCol w="1249892">
                  <a:extLst>
                    <a:ext uri="{9D8B030D-6E8A-4147-A177-3AD203B41FA5}">
                      <a16:colId xmlns:a16="http://schemas.microsoft.com/office/drawing/2014/main" val="3303463987"/>
                    </a:ext>
                  </a:extLst>
                </a:gridCol>
                <a:gridCol w="1382184">
                  <a:extLst>
                    <a:ext uri="{9D8B030D-6E8A-4147-A177-3AD203B41FA5}">
                      <a16:colId xmlns:a16="http://schemas.microsoft.com/office/drawing/2014/main" val="1755772952"/>
                    </a:ext>
                  </a:extLst>
                </a:gridCol>
                <a:gridCol w="1681296">
                  <a:extLst>
                    <a:ext uri="{9D8B030D-6E8A-4147-A177-3AD203B41FA5}">
                      <a16:colId xmlns:a16="http://schemas.microsoft.com/office/drawing/2014/main" val="1028310322"/>
                    </a:ext>
                  </a:extLst>
                </a:gridCol>
                <a:gridCol w="1603548">
                  <a:extLst>
                    <a:ext uri="{9D8B030D-6E8A-4147-A177-3AD203B41FA5}">
                      <a16:colId xmlns:a16="http://schemas.microsoft.com/office/drawing/2014/main" val="2461725771"/>
                    </a:ext>
                  </a:extLst>
                </a:gridCol>
                <a:gridCol w="861706">
                  <a:extLst>
                    <a:ext uri="{9D8B030D-6E8A-4147-A177-3AD203B41FA5}">
                      <a16:colId xmlns:a16="http://schemas.microsoft.com/office/drawing/2014/main" val="15959164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Source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Dest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Log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99940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err="1"/>
                        <a:t>Defaut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err="1"/>
                        <a:t>Inet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err="1"/>
                        <a:t>Any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Détruire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Oui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1266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/>
                        <a:t>Bypass proxy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@User/Invité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err="1"/>
                        <a:t>Inet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/>
                        <a:t>HTTP/S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Bloquer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Oui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83365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/>
                        <a:t>Invité SRV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@Invité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@Srv/User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/>
                        <a:t>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Bloquer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Oui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98858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/>
                        <a:t>Invité </a:t>
                      </a:r>
                      <a:r>
                        <a:rPr lang="fr-FR" sz="1400" dirty="0" err="1"/>
                        <a:t>Impri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@Invité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@Imprim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/>
                        <a:t>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Autoriser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Non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04457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/>
                        <a:t>Invité DNS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@Invité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SRV-Hôte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/>
                        <a:t>DNS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Autoriser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Non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71163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/>
                        <a:t>Proxy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@User/invité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err="1"/>
                        <a:t>Inet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Proxy(3128)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Autoriser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Non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32618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/>
                        <a:t>Envoi mail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err="1"/>
                        <a:t>Inet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SRV-Mail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SMTP/POP/IMAP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Autoriser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Non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20834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/>
                        <a:t>Réception mail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/>
                        <a:t>SRV-Mail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err="1"/>
                        <a:t>Inet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SMTP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Autoriser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Non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97885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/>
                        <a:t>VPN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err="1"/>
                        <a:t>Inet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VPN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1194(UDP)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Autoriser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Non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0284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/>
                        <a:t>Update SRV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@Srv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err="1"/>
                        <a:t>Inet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HTTP/S + FTP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Autoriser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Non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11409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56792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9FAD13F-5304-4816-A4DD-44E6CFF8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D440-A5EF-4A91-B7A9-73F95A10D06D}" type="slidenum">
              <a:rPr lang="fr-FR" smtClean="0"/>
              <a:t>9</a:t>
            </a:fld>
            <a:endParaRPr lang="fr-FR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64C7BCB1-F958-44C3-B2E5-69712900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520995"/>
            <a:ext cx="8534400" cy="778736"/>
          </a:xfrm>
        </p:spPr>
        <p:txBody>
          <a:bodyPr>
            <a:normAutofit/>
          </a:bodyPr>
          <a:lstStyle/>
          <a:p>
            <a:r>
              <a:rPr lang="fr-FR" u="sng" dirty="0"/>
              <a:t>Déploiement Du pare-feu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AA566000-1E79-47CD-8820-3EFD39A98741}"/>
              </a:ext>
            </a:extLst>
          </p:cNvPr>
          <p:cNvSpPr txBox="1">
            <a:spLocks/>
          </p:cNvSpPr>
          <p:nvPr/>
        </p:nvSpPr>
        <p:spPr>
          <a:xfrm>
            <a:off x="1255712" y="1299731"/>
            <a:ext cx="8534400" cy="77873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2400" u="sng" dirty="0"/>
              <a:t>Agrégation de liens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345598A0-3686-4A18-95A0-CD54B17A24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2" y="2340178"/>
            <a:ext cx="6541779" cy="32382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62A1C9B0-3576-4CDF-9C64-D89615B0CC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2812" y="520995"/>
            <a:ext cx="1828800" cy="38481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886621258"/>
      </p:ext>
    </p:extLst>
  </p:cSld>
  <p:clrMapOvr>
    <a:masterClrMapping/>
  </p:clrMapOvr>
</p:sld>
</file>

<file path=ppt/theme/theme1.xml><?xml version="1.0" encoding="utf-8"?>
<a:theme xmlns:a="http://schemas.openxmlformats.org/drawingml/2006/main" name="Secteur">
  <a:themeElements>
    <a:clrScheme name="Secteur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cteur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cteur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TM02900771[[fn=Secteur]]</Template>
  <TotalTime>997</TotalTime>
  <Words>1299</Words>
  <Application>Microsoft Office PowerPoint</Application>
  <PresentationFormat>Grand écran</PresentationFormat>
  <Paragraphs>359</Paragraphs>
  <Slides>39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39</vt:i4>
      </vt:variant>
    </vt:vector>
  </HeadingPairs>
  <TitlesOfParts>
    <vt:vector size="44" baseType="lpstr">
      <vt:lpstr>Arial</vt:lpstr>
      <vt:lpstr>Calibri</vt:lpstr>
      <vt:lpstr>Century Gothic</vt:lpstr>
      <vt:lpstr>Wingdings 3</vt:lpstr>
      <vt:lpstr>Secteur</vt:lpstr>
      <vt:lpstr>Projet Tuteuré  MAIRIE DE SIGNES </vt:lpstr>
      <vt:lpstr>SOMMAIRE</vt:lpstr>
      <vt:lpstr>Présentation des Acteurs</vt:lpstr>
      <vt:lpstr>Objectifs du projet</vt:lpstr>
      <vt:lpstr>Audit de l’existant</vt:lpstr>
      <vt:lpstr>analyse</vt:lpstr>
      <vt:lpstr>Scénarios envisagés</vt:lpstr>
      <vt:lpstr>Déploiement des solutions</vt:lpstr>
      <vt:lpstr>Déploiement Du pare-feu</vt:lpstr>
      <vt:lpstr>Déploiement Du pare-feu</vt:lpstr>
      <vt:lpstr>Déploiement Du pare-feu</vt:lpstr>
      <vt:lpstr>Déploiement Du pare-feu</vt:lpstr>
      <vt:lpstr>Déploiement Du pare-feu</vt:lpstr>
      <vt:lpstr>Déploiement Du pare-feu</vt:lpstr>
      <vt:lpstr>Déploiement Du pare-feu</vt:lpstr>
      <vt:lpstr>Déploiement des switchs</vt:lpstr>
      <vt:lpstr>Déploiement Du serveur hôte</vt:lpstr>
      <vt:lpstr>Déploiement Du serveur hôtes</vt:lpstr>
      <vt:lpstr>Déploiement Du serveur hôtes</vt:lpstr>
      <vt:lpstr>Déploiement Du serveur hôtes</vt:lpstr>
      <vt:lpstr>Déploiement Du serveur hôtes</vt:lpstr>
      <vt:lpstr>Déploiement Du serveur hôtes</vt:lpstr>
      <vt:lpstr>Déploiement Du serveur NAS</vt:lpstr>
      <vt:lpstr>Déploiement Du serveur NAS</vt:lpstr>
      <vt:lpstr>Déploiement Du serveur NAS</vt:lpstr>
      <vt:lpstr>Déploiement Du serveur NAS</vt:lpstr>
      <vt:lpstr>Déploiement Du serveur de supervision</vt:lpstr>
      <vt:lpstr>Déploiement Du serveur de supervision</vt:lpstr>
      <vt:lpstr>Déploiement Du serveur de supervision</vt:lpstr>
      <vt:lpstr>Déploiement Du serveur de MAIL</vt:lpstr>
      <vt:lpstr>Déploiement Du serveur WEB</vt:lpstr>
      <vt:lpstr>Déploiement Du serveur Anti-Virus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Projet Tuteuré mairie de signes</dc:title>
  <dc:creator>Julien Alba</dc:creator>
  <cp:lastModifiedBy>Julien Alba</cp:lastModifiedBy>
  <cp:revision>189</cp:revision>
  <dcterms:created xsi:type="dcterms:W3CDTF">2021-03-13T09:09:21Z</dcterms:created>
  <dcterms:modified xsi:type="dcterms:W3CDTF">2021-03-22T15:27:02Z</dcterms:modified>
</cp:coreProperties>
</file>